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61" r:id="rId16"/>
    <p:sldId id="260" r:id="rId17"/>
    <p:sldId id="275" r:id="rId18"/>
    <p:sldId id="278" r:id="rId19"/>
    <p:sldId id="281" r:id="rId20"/>
    <p:sldId id="280" r:id="rId21"/>
    <p:sldId id="279" r:id="rId22"/>
    <p:sldId id="293" r:id="rId23"/>
    <p:sldId id="290" r:id="rId24"/>
    <p:sldId id="284" r:id="rId25"/>
    <p:sldId id="282" r:id="rId26"/>
    <p:sldId id="283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13" r:id="rId43"/>
    <p:sldId id="308" r:id="rId44"/>
    <p:sldId id="312" r:id="rId45"/>
    <p:sldId id="310" r:id="rId46"/>
    <p:sldId id="311" r:id="rId47"/>
    <p:sldId id="314" r:id="rId48"/>
    <p:sldId id="315" r:id="rId49"/>
    <p:sldId id="316" r:id="rId50"/>
    <p:sldId id="317" r:id="rId51"/>
    <p:sldId id="26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3651" autoAdjust="0"/>
  </p:normalViewPr>
  <p:slideViewPr>
    <p:cSldViewPr>
      <p:cViewPr>
        <p:scale>
          <a:sx n="100" d="100"/>
          <a:sy n="100" d="100"/>
        </p:scale>
        <p:origin x="-33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5%20&#1075;&#1086;&#1076;\&#1076;&#1080;&#1072;&#1075;&#1088;&#1072;&#1084;&#1084;&#1099;%20%20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5%20&#1075;&#1086;&#1076;\&#1086;&#1090;&#1095;&#1077;&#1090;%20&#1086;&#1073;%20&#1080;&#1089;&#1087;%202016%20&#1076;&#1080;&#1072;&#1075;&#108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5%20&#1075;&#1086;&#1076;\&#1086;&#1090;&#1095;&#1077;&#1090;%20&#1086;&#1073;%20&#1080;&#1089;&#1087;%202016%20&#1076;&#1080;&#1072;&#1075;&#108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5%20&#1075;&#1086;&#1076;\&#1086;&#1090;&#1095;&#1077;&#1090;%20&#1086;&#1073;%20&#1080;&#1089;&#1087;%202016%20&#1076;&#1080;&#1072;&#1075;&#108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5%20&#1075;&#1086;&#1076;\&#1086;&#1090;&#1095;&#1077;&#1090;%20&#1086;&#1073;%20&#1080;&#1089;&#1087;%202016%20&#1076;&#1080;&#1072;&#1075;&#108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4;&#1077;&#1090;&#1083;&#1072;&#1085;&#1072;\Documents\&#1041;&#1102;&#1076;&#1078;&#1077;&#1090;%202016\&#1076;&#1086;&#1082;&#1091;&#1084;&#1077;&#1085;&#1090;&#1099;%20&#1082;%20&#1073;&#1102;&#1076;&#1078;&#1077;&#1090;&#1091;\&#1073;&#1102;&#1076;&#1078;&#1077;&#1090;%202016%20&#1091;&#1090;&#1074;&#1077;&#1088;&#1078;&#1076;\&#1086;&#1090;&#1095;&#1077;&#1090;&#1099;%202016\&#1086;&#1090;&#1095;&#1077;&#1090;\&#1054;&#1090;&#1095;&#1077;&#1090;%20&#1079;&#1072;%202016%20&#1075;&#1086;&#1076;\&#1086;&#1090;&#1095;&#1077;&#1090;%20&#1086;&#1073;%20&#1080;&#1089;&#1087;%202016%20&#1076;&#1080;&#1072;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'ист к реш'!$D$11:$D$12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'ист к реш'!$E$11:$E$12</c:f>
              <c:numCache>
                <c:formatCode>#,##0.00</c:formatCode>
                <c:ptCount val="2"/>
                <c:pt idx="0">
                  <c:v>46535.7</c:v>
                </c:pt>
                <c:pt idx="1">
                  <c:v>35666.800000000003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012928"/>
        <c:axId val="70014464"/>
        <c:axId val="0"/>
      </c:bar3DChart>
      <c:catAx>
        <c:axId val="7001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0014464"/>
        <c:crosses val="autoZero"/>
        <c:auto val="1"/>
        <c:lblAlgn val="ctr"/>
        <c:lblOffset val="100"/>
        <c:noMultiLvlLbl val="0"/>
      </c:catAx>
      <c:valAx>
        <c:axId val="700144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0012928"/>
        <c:crosses val="autoZero"/>
        <c:crossBetween val="between"/>
        <c:minorUnit val="100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6115526754867451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8773097665961E-2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Лист3!$D$25:$E$25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Лист3!$D$26:$E$26</c:f>
              <c:numCache>
                <c:formatCode>#,##0.0</c:formatCode>
                <c:ptCount val="2"/>
                <c:pt idx="0">
                  <c:v>49386.3</c:v>
                </c:pt>
                <c:pt idx="1">
                  <c:v>35666.800000000003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944576"/>
        <c:axId val="149950464"/>
        <c:axId val="0"/>
      </c:bar3DChart>
      <c:catAx>
        <c:axId val="1499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9950464"/>
        <c:crosses val="autoZero"/>
        <c:auto val="1"/>
        <c:lblAlgn val="ctr"/>
        <c:lblOffset val="100"/>
        <c:noMultiLvlLbl val="0"/>
      </c:catAx>
      <c:valAx>
        <c:axId val="1499504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994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6.3556501730038005E-3"/>
                  <c:y val="-3.3917171596318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89125432510082E-3"/>
                  <c:y val="-3.730888875595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Лист3!$D$25:$F$25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Лист3!$D$26:$F$26</c:f>
              <c:numCache>
                <c:formatCode>#,##0.0</c:formatCode>
                <c:ptCount val="3"/>
                <c:pt idx="0">
                  <c:v>49386.3</c:v>
                </c:pt>
                <c:pt idx="1">
                  <c:v>35666.800000000003</c:v>
                </c:pt>
                <c:pt idx="2">
                  <c:v>63712.6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978496"/>
        <c:axId val="150013056"/>
        <c:axId val="0"/>
      </c:bar3DChart>
      <c:catAx>
        <c:axId val="14997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013056"/>
        <c:crosses val="autoZero"/>
        <c:auto val="1"/>
        <c:lblAlgn val="ctr"/>
        <c:lblOffset val="100"/>
        <c:noMultiLvlLbl val="0"/>
      </c:catAx>
      <c:valAx>
        <c:axId val="150013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99784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Лист5!$D$17:$F$17</c:f>
              <c:numCache>
                <c:formatCode>#,##0.0</c:formatCode>
                <c:ptCount val="3"/>
                <c:pt idx="0">
                  <c:v>34</c:v>
                </c:pt>
                <c:pt idx="1">
                  <c:v>0</c:v>
                </c:pt>
                <c:pt idx="2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044672"/>
        <c:axId val="150046208"/>
        <c:axId val="0"/>
      </c:bar3DChart>
      <c:catAx>
        <c:axId val="15004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046208"/>
        <c:crosses val="autoZero"/>
        <c:auto val="1"/>
        <c:lblAlgn val="ctr"/>
        <c:lblOffset val="100"/>
        <c:noMultiLvlLbl val="0"/>
      </c:catAx>
      <c:valAx>
        <c:axId val="15004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446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Лист5!$D$18:$F$18</c:f>
              <c:numCache>
                <c:formatCode>#,##0.0</c:formatCode>
                <c:ptCount val="3"/>
                <c:pt idx="0">
                  <c:v>21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00352"/>
        <c:axId val="79701888"/>
        <c:axId val="0"/>
      </c:bar3DChart>
      <c:catAx>
        <c:axId val="7970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701888"/>
        <c:crosses val="autoZero"/>
        <c:auto val="1"/>
        <c:lblAlgn val="ctr"/>
        <c:lblOffset val="100"/>
        <c:noMultiLvlLbl val="0"/>
      </c:catAx>
      <c:valAx>
        <c:axId val="7970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7003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Лист5!$D$19:$F$19</c:f>
              <c:numCache>
                <c:formatCode>#,##0.0</c:formatCode>
                <c:ptCount val="3"/>
                <c:pt idx="0">
                  <c:v>30</c:v>
                </c:pt>
                <c:pt idx="1">
                  <c:v>0</c:v>
                </c:pt>
                <c:pt idx="2">
                  <c:v>34.700000000000003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107648"/>
        <c:axId val="150109184"/>
        <c:axId val="0"/>
      </c:bar3DChart>
      <c:catAx>
        <c:axId val="15010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109184"/>
        <c:crosses val="autoZero"/>
        <c:auto val="1"/>
        <c:lblAlgn val="ctr"/>
        <c:lblOffset val="100"/>
        <c:noMultiLvlLbl val="0"/>
      </c:catAx>
      <c:valAx>
        <c:axId val="15010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076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Лист5!$D$20:$F$20</c:f>
              <c:numCache>
                <c:formatCode>#,##0.0</c:formatCode>
                <c:ptCount val="3"/>
                <c:pt idx="0">
                  <c:v>35</c:v>
                </c:pt>
                <c:pt idx="1">
                  <c:v>0</c:v>
                </c:pt>
                <c:pt idx="2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149376"/>
        <c:axId val="150159360"/>
        <c:axId val="0"/>
      </c:bar3DChart>
      <c:catAx>
        <c:axId val="150149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159360"/>
        <c:crosses val="autoZero"/>
        <c:auto val="1"/>
        <c:lblAlgn val="ctr"/>
        <c:lblOffset val="100"/>
        <c:noMultiLvlLbl val="0"/>
      </c:catAx>
      <c:valAx>
        <c:axId val="15015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4937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Лист5!$D$21:$F$21</c:f>
              <c:numCache>
                <c:formatCode>#,##0.0</c:formatCode>
                <c:ptCount val="3"/>
                <c:pt idx="0">
                  <c:v>60</c:v>
                </c:pt>
                <c:pt idx="1">
                  <c:v>0</c:v>
                </c:pt>
                <c:pt idx="2">
                  <c:v>77.400000000000006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24896"/>
        <c:axId val="150226432"/>
        <c:axId val="0"/>
      </c:bar3DChart>
      <c:catAx>
        <c:axId val="15022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226432"/>
        <c:crosses val="autoZero"/>
        <c:auto val="1"/>
        <c:lblAlgn val="ctr"/>
        <c:lblOffset val="100"/>
        <c:noMultiLvlLbl val="0"/>
      </c:catAx>
      <c:valAx>
        <c:axId val="15022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2248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Лист5!$D$16:$F$16</c:f>
              <c:numCache>
                <c:formatCode>#,##0.0</c:formatCode>
                <c:ptCount val="3"/>
                <c:pt idx="0">
                  <c:v>177.5</c:v>
                </c:pt>
                <c:pt idx="1">
                  <c:v>178.5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905152"/>
        <c:axId val="79906688"/>
        <c:axId val="0"/>
      </c:bar3DChart>
      <c:catAx>
        <c:axId val="7990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906688"/>
        <c:crosses val="autoZero"/>
        <c:auto val="1"/>
        <c:lblAlgn val="ctr"/>
        <c:lblOffset val="100"/>
        <c:noMultiLvlLbl val="0"/>
      </c:catAx>
      <c:valAx>
        <c:axId val="7990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9051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Лист5!$D$22:$F$22</c:f>
              <c:numCache>
                <c:formatCode>#,##0.0</c:formatCode>
                <c:ptCount val="3"/>
                <c:pt idx="0">
                  <c:v>3758.9</c:v>
                </c:pt>
                <c:pt idx="1">
                  <c:v>800.3</c:v>
                </c:pt>
                <c:pt idx="2">
                  <c:v>1935.6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48832"/>
        <c:axId val="150271104"/>
        <c:axId val="0"/>
      </c:bar3DChart>
      <c:catAx>
        <c:axId val="15024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271104"/>
        <c:crosses val="autoZero"/>
        <c:auto val="1"/>
        <c:lblAlgn val="ctr"/>
        <c:lblOffset val="100"/>
        <c:noMultiLvlLbl val="0"/>
      </c:catAx>
      <c:valAx>
        <c:axId val="15027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2488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Лист5!$D$23:$F$23</c:f>
              <c:numCache>
                <c:formatCode>#,##0.0</c:formatCode>
                <c:ptCount val="3"/>
                <c:pt idx="0">
                  <c:v>265.10000000000002</c:v>
                </c:pt>
                <c:pt idx="1">
                  <c:v>58</c:v>
                </c:pt>
                <c:pt idx="2">
                  <c:v>429.5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379904"/>
        <c:axId val="150385792"/>
        <c:axId val="0"/>
      </c:bar3DChart>
      <c:catAx>
        <c:axId val="150379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385792"/>
        <c:crosses val="autoZero"/>
        <c:auto val="1"/>
        <c:lblAlgn val="ctr"/>
        <c:lblOffset val="100"/>
        <c:noMultiLvlLbl val="0"/>
      </c:catAx>
      <c:valAx>
        <c:axId val="15038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37990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(Лист1!$C$5;Лист1!$C$15)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(Лист1!$D$5;Лист1!$D$15)</c:f>
              <c:numCache>
                <c:formatCode>#,##0.0</c:formatCode>
                <c:ptCount val="2"/>
                <c:pt idx="0">
                  <c:v>39670.300000000003</c:v>
                </c:pt>
                <c:pt idx="1">
                  <c:v>6865.4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Лист5!$D$24:$F$24</c:f>
              <c:numCache>
                <c:formatCode>#,##0.0</c:formatCode>
                <c:ptCount val="3"/>
                <c:pt idx="0">
                  <c:v>241.6</c:v>
                </c:pt>
                <c:pt idx="1">
                  <c:v>264.89999999999998</c:v>
                </c:pt>
                <c:pt idx="2">
                  <c:v>432.9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29696"/>
        <c:axId val="150431232"/>
        <c:axId val="0"/>
      </c:bar3DChart>
      <c:catAx>
        <c:axId val="15042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431232"/>
        <c:crosses val="autoZero"/>
        <c:auto val="1"/>
        <c:lblAlgn val="ctr"/>
        <c:lblOffset val="100"/>
        <c:noMultiLvlLbl val="0"/>
      </c:catAx>
      <c:valAx>
        <c:axId val="15043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4296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Лист5!$D$25:$F$25</c:f>
              <c:numCache>
                <c:formatCode>#,##0.0</c:formatCode>
                <c:ptCount val="3"/>
                <c:pt idx="0">
                  <c:v>262.89999999999998</c:v>
                </c:pt>
                <c:pt idx="1">
                  <c:v>204.6</c:v>
                </c:pt>
                <c:pt idx="2">
                  <c:v>285.5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14720"/>
        <c:axId val="150816256"/>
        <c:axId val="0"/>
      </c:bar3DChart>
      <c:catAx>
        <c:axId val="150814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0816256"/>
        <c:crosses val="autoZero"/>
        <c:auto val="1"/>
        <c:lblAlgn val="ctr"/>
        <c:lblOffset val="100"/>
        <c:noMultiLvlLbl val="0"/>
      </c:catAx>
      <c:valAx>
        <c:axId val="1508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1472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Лист5!$D$26:$F$26</c:f>
              <c:numCache>
                <c:formatCode>#,##0.0</c:formatCode>
                <c:ptCount val="3"/>
                <c:pt idx="0">
                  <c:v>1000</c:v>
                </c:pt>
                <c:pt idx="1">
                  <c:v>835.4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855680"/>
        <c:axId val="150857216"/>
        <c:axId val="0"/>
      </c:bar3DChart>
      <c:catAx>
        <c:axId val="15085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857216"/>
        <c:crosses val="autoZero"/>
        <c:auto val="1"/>
        <c:lblAlgn val="ctr"/>
        <c:lblOffset val="100"/>
        <c:noMultiLvlLbl val="0"/>
      </c:catAx>
      <c:valAx>
        <c:axId val="15085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5568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Лист5!$D$10:$F$10</c:f>
              <c:numCache>
                <c:formatCode>#,##0.0</c:formatCode>
                <c:ptCount val="3"/>
                <c:pt idx="0">
                  <c:v>5811.3</c:v>
                </c:pt>
                <c:pt idx="1">
                  <c:v>4305.1000000000004</c:v>
                </c:pt>
                <c:pt idx="2">
                  <c:v>12488.2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612288"/>
        <c:axId val="71613824"/>
        <c:axId val="0"/>
      </c:bar3DChart>
      <c:catAx>
        <c:axId val="7161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1613824"/>
        <c:crosses val="autoZero"/>
        <c:auto val="1"/>
        <c:lblAlgn val="ctr"/>
        <c:lblOffset val="100"/>
        <c:noMultiLvlLbl val="0"/>
      </c:catAx>
      <c:valAx>
        <c:axId val="7161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122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Лист5!$D$11:$F$11</c:f>
              <c:numCache>
                <c:formatCode>#,##0.0</c:formatCode>
                <c:ptCount val="3"/>
                <c:pt idx="0">
                  <c:v>5313.7</c:v>
                </c:pt>
                <c:pt idx="1">
                  <c:v>2327.9</c:v>
                </c:pt>
                <c:pt idx="2">
                  <c:v>9079.7000000000007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974336"/>
        <c:axId val="79049856"/>
        <c:axId val="0"/>
      </c:bar3DChart>
      <c:catAx>
        <c:axId val="7897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049856"/>
        <c:crosses val="autoZero"/>
        <c:auto val="1"/>
        <c:lblAlgn val="ctr"/>
        <c:lblOffset val="100"/>
        <c:noMultiLvlLbl val="0"/>
      </c:catAx>
      <c:valAx>
        <c:axId val="7904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97433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Лист5!$D$12:$F$12</c:f>
              <c:numCache>
                <c:formatCode>#,##0.0</c:formatCode>
                <c:ptCount val="3"/>
                <c:pt idx="0">
                  <c:v>3952.9</c:v>
                </c:pt>
                <c:pt idx="1">
                  <c:v>62.4</c:v>
                </c:pt>
                <c:pt idx="2">
                  <c:v>2771.2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416384"/>
        <c:axId val="168417920"/>
        <c:axId val="0"/>
      </c:bar3DChart>
      <c:catAx>
        <c:axId val="168416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417920"/>
        <c:crosses val="autoZero"/>
        <c:auto val="1"/>
        <c:lblAlgn val="ctr"/>
        <c:lblOffset val="100"/>
        <c:noMultiLvlLbl val="0"/>
      </c:catAx>
      <c:valAx>
        <c:axId val="16841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41638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Лист5!$D$13:$F$13</c:f>
              <c:numCache>
                <c:formatCode>#,##0.0</c:formatCode>
                <c:ptCount val="3"/>
                <c:pt idx="0">
                  <c:v>2066.3000000000002</c:v>
                </c:pt>
                <c:pt idx="1">
                  <c:v>1217.2</c:v>
                </c:pt>
                <c:pt idx="2">
                  <c:v>3634.6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655936"/>
        <c:axId val="149657472"/>
        <c:axId val="0"/>
      </c:bar3DChart>
      <c:catAx>
        <c:axId val="149655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657472"/>
        <c:crosses val="autoZero"/>
        <c:auto val="1"/>
        <c:lblAlgn val="ctr"/>
        <c:lblOffset val="100"/>
        <c:noMultiLvlLbl val="0"/>
      </c:catAx>
      <c:valAx>
        <c:axId val="1496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5593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Лист5!$D$6:$F$6</c:f>
              <c:numCache>
                <c:formatCode>#,##0.0</c:formatCode>
                <c:ptCount val="3"/>
                <c:pt idx="0">
                  <c:v>122.9</c:v>
                </c:pt>
                <c:pt idx="1">
                  <c:v>20.5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708800"/>
        <c:axId val="149710336"/>
        <c:axId val="0"/>
      </c:bar3DChart>
      <c:catAx>
        <c:axId val="14970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710336"/>
        <c:crosses val="autoZero"/>
        <c:auto val="1"/>
        <c:lblAlgn val="ctr"/>
        <c:lblOffset val="100"/>
        <c:noMultiLvlLbl val="0"/>
      </c:catAx>
      <c:valAx>
        <c:axId val="14971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0880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Лист5!$D$7:$F$7</c:f>
              <c:numCache>
                <c:formatCode>#,##0.0</c:formatCode>
                <c:ptCount val="3"/>
                <c:pt idx="0">
                  <c:v>196</c:v>
                </c:pt>
                <c:pt idx="1">
                  <c:v>98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762432"/>
        <c:axId val="149763968"/>
        <c:axId val="0"/>
      </c:bar3DChart>
      <c:catAx>
        <c:axId val="14976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763968"/>
        <c:crosses val="autoZero"/>
        <c:auto val="1"/>
        <c:lblAlgn val="ctr"/>
        <c:lblOffset val="100"/>
        <c:noMultiLvlLbl val="0"/>
      </c:catAx>
      <c:valAx>
        <c:axId val="14976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62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Лист5!$D$8:$F$8</c:f>
              <c:numCache>
                <c:formatCode>#,##0.0</c:formatCode>
                <c:ptCount val="3"/>
                <c:pt idx="0">
                  <c:v>98</c:v>
                </c:pt>
                <c:pt idx="1">
                  <c:v>0</c:v>
                </c:pt>
                <c:pt idx="2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07872"/>
        <c:axId val="149809408"/>
        <c:axId val="0"/>
      </c:bar3DChart>
      <c:catAx>
        <c:axId val="14980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9809408"/>
        <c:crosses val="autoZero"/>
        <c:auto val="1"/>
        <c:lblAlgn val="ctr"/>
        <c:lblOffset val="100"/>
        <c:noMultiLvlLbl val="0"/>
      </c:catAx>
      <c:valAx>
        <c:axId val="14980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078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10911690815721E-2"/>
          <c:y val="0"/>
          <c:w val="0.92118908830918433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10259478337532389"/>
                  <c:y val="1.65377645727051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856955380577431E-2"/>
                  <c:y val="7.42104111986001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Лист1!$C$22:$C$24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Субвенции</c:v>
                </c:pt>
              </c:strCache>
            </c:strRef>
          </c:cat>
          <c:val>
            <c:numRef>
              <c:f>Лист1!$D$22:$D$24</c:f>
              <c:numCache>
                <c:formatCode>#,##0.0</c:formatCode>
                <c:ptCount val="3"/>
                <c:pt idx="0">
                  <c:v>37146.9</c:v>
                </c:pt>
                <c:pt idx="1">
                  <c:v>2523.4</c:v>
                </c:pt>
                <c:pt idx="2">
                  <c:v>6865.4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Лист5!$D$15:$F$15</c:f>
              <c:numCache>
                <c:formatCode>#,##0.0</c:formatCode>
                <c:ptCount val="3"/>
                <c:pt idx="0">
                  <c:v>27</c:v>
                </c:pt>
                <c:pt idx="1">
                  <c:v>32.799999999999997</c:v>
                </c:pt>
                <c:pt idx="2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57408"/>
        <c:axId val="149858944"/>
        <c:axId val="0"/>
      </c:bar3DChart>
      <c:catAx>
        <c:axId val="149857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49858944"/>
        <c:crosses val="autoZero"/>
        <c:auto val="1"/>
        <c:lblAlgn val="ctr"/>
        <c:lblOffset val="100"/>
        <c:noMultiLvlLbl val="0"/>
      </c:catAx>
      <c:valAx>
        <c:axId val="149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574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694663167104115E-2"/>
          <c:y val="5.0925925925925923E-2"/>
          <c:w val="0.88286089238845145"/>
          <c:h val="0.8196839457567803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Лист5!$D$4:$F$4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Лист5!$D$3:$F$3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Лист5!$D$14:$F$14</c:f>
              <c:numCache>
                <c:formatCode>#,##0.0</c:formatCode>
                <c:ptCount val="3"/>
                <c:pt idx="0">
                  <c:v>390</c:v>
                </c:pt>
                <c:pt idx="1">
                  <c:v>46.6</c:v>
                </c:pt>
                <c:pt idx="2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722432"/>
        <c:axId val="170723968"/>
        <c:axId val="0"/>
      </c:bar3DChart>
      <c:catAx>
        <c:axId val="17072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0723968"/>
        <c:crosses val="autoZero"/>
        <c:auto val="1"/>
        <c:lblAlgn val="ctr"/>
        <c:lblOffset val="100"/>
        <c:noMultiLvlLbl val="0"/>
      </c:catAx>
      <c:valAx>
        <c:axId val="17072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722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48806973697137"/>
          <c:y val="0"/>
          <c:w val="0.64473483662513165"/>
          <c:h val="0.8379863477701443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0406364398446085E-2"/>
                  <c:y val="-4.30669202129995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46096686931426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75974570318632E-3"/>
                  <c:y val="1.84572515198569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444622694326349E-17"/>
                  <c:y val="3.4863697315285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0389828127453E-3"/>
                  <c:y val="3.69145030397139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033572027350496E-2"/>
                  <c:y val="2.46096686931426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118377113286769E-2"/>
                  <c:y val="-8.20322289771420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779156769541684E-2"/>
                  <c:y val="-2.87112801419997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20318219922303E-2"/>
                  <c:y val="-3.69145030397139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3727923710955895E-3"/>
                  <c:y val="-5.127014311071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Лист1!$C$6:$C$15</c:f>
              <c:strCache>
                <c:ptCount val="10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Минимальный налог, зачисляемый в бюджеты субъектов Российской Федерации</c:v>
                </c:pt>
                <c:pt idx="2">
                  <c:v>Единый налог, на вмененный доход для отдельных видов деятельности</c:v>
                </c:pt>
                <c:pt idx="3">
                  <c:v>Налог, взимаемый в связи с применением патентной системы налогообложения, зачисляемый в бюджеты городов федерального значения</c:v>
                </c:pt>
                <c:pt idx="4">
                  <c:v>Налог на имущество физических лиц, взимаемый по ставкам, применяемым к объектам налогообложения, расположенным в границах внутригородских муниципальных образований городов федерального значения</c:v>
                </c:pt>
                <c:pt idx="5">
                  <c:v>Денежные взыскания (штрафы) за нарушение  законодательства о применении контрольно-кассовой техники при осуществлении наличных денежных расчетов и (или) расчетов с использованием платежных карт</c:v>
                </c:pt>
                <c:pt idx="6">
                  <c:v>Штрафы за административные правонарушения в области благоустройства, предусмотренные главой 4  Закона Санкт-Петербурга "Об административных правонарушениях в Санкт-Петербурге"</c:v>
                </c:pt>
                <c:pt idx="7">
                  <c:v>Средства, составляющие восстановительную стоимость зеленых насаждений внутриквартального озеленения и подлежащие зачислению в бюджеты внутригородских муниципальных образований Санкт-Петербурга в соответствии с законодательством Санкт-Петербурга</c:v>
                </c:pt>
                <c:pt idx="8">
                  <c:v>Прочие неналоговые доходы бюджетов внутригородских муниципальных образований городов федерального значения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Лист1!$D$6:$D$15</c:f>
              <c:numCache>
                <c:formatCode>#,##0.0</c:formatCode>
                <c:ptCount val="10"/>
                <c:pt idx="0">
                  <c:v>15574.7</c:v>
                </c:pt>
                <c:pt idx="1">
                  <c:v>1070.4000000000001</c:v>
                </c:pt>
                <c:pt idx="2">
                  <c:v>2373.4</c:v>
                </c:pt>
                <c:pt idx="3">
                  <c:v>773.7</c:v>
                </c:pt>
                <c:pt idx="4">
                  <c:v>17354.7</c:v>
                </c:pt>
                <c:pt idx="5">
                  <c:v>121</c:v>
                </c:pt>
                <c:pt idx="6">
                  <c:v>2012</c:v>
                </c:pt>
                <c:pt idx="7">
                  <c:v>388</c:v>
                </c:pt>
                <c:pt idx="8">
                  <c:v>2.4</c:v>
                </c:pt>
                <c:pt idx="9">
                  <c:v>6865.4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9760618884403111E-2"/>
          <c:y val="0.6741612043106322"/>
          <c:w val="0.9423426093152184"/>
          <c:h val="0.31353396134279654"/>
        </c:manualLayout>
      </c:layout>
      <c:overlay val="0"/>
      <c:txPr>
        <a:bodyPr/>
        <a:lstStyle/>
        <a:p>
          <a:pPr rtl="0">
            <a:defRPr sz="800" spc="-1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779E-3"/>
                  <c:y val="-0.41666666666666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0.4398148148148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Лист2!$D$17:$E$17</c:f>
              <c:numCache>
                <c:formatCode>#,##0.0</c:formatCode>
                <c:ptCount val="2"/>
                <c:pt idx="0">
                  <c:v>46535.7</c:v>
                </c:pt>
                <c:pt idx="1">
                  <c:v>48816.9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869056"/>
        <c:axId val="143870592"/>
        <c:axId val="0"/>
      </c:bar3DChart>
      <c:catAx>
        <c:axId val="143869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43870592"/>
        <c:crosses val="autoZero"/>
        <c:auto val="1"/>
        <c:lblAlgn val="ctr"/>
        <c:lblOffset val="100"/>
        <c:noMultiLvlLbl val="0"/>
      </c:catAx>
      <c:valAx>
        <c:axId val="1438705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38690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90178115820745"/>
          <c:y val="2.7324819933935353E-2"/>
          <c:w val="0.63979628664047838"/>
          <c:h val="0.912138283539700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Лист2!$D$5</c:f>
              <c:strCache>
                <c:ptCount val="1"/>
                <c:pt idx="0">
                  <c:v>Исполнение за 2016 год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1.0309990926280202E-2"/>
                  <c:y val="-1.49044472366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Лист2!$C$6:$C$16</c:f>
              <c:strCache>
                <c:ptCount val="11"/>
                <c:pt idx="1">
                  <c:v>Налоговые и неналоговые доходы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Минимальный налог, зачисляемый в бюджеты субъектов Российской Федерации</c:v>
                </c:pt>
                <c:pt idx="4">
                  <c:v>Единый налог, на вмененный доход для отдельных видов деятельности</c:v>
                </c:pt>
                <c:pt idx="5">
                  <c:v>Налог, взимаемый в связи с применением патентной системы налогообложения, зачисляемый в бюджеты городов федерального значения</c:v>
                </c:pt>
                <c:pt idx="6">
                  <c:v>НАЛОГИ НА ИМУЩЕСТВО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
</c:v>
                </c:pt>
                <c:pt idx="10">
                  <c:v>Субвенции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Лист2!$D$6:$D$16</c:f>
              <c:numCache>
                <c:formatCode>#,##0.0</c:formatCode>
                <c:ptCount val="11"/>
                <c:pt idx="1">
                  <c:v>39670.300000000003</c:v>
                </c:pt>
                <c:pt idx="2">
                  <c:v>15574.7</c:v>
                </c:pt>
                <c:pt idx="3">
                  <c:v>1070.4000000000001</c:v>
                </c:pt>
                <c:pt idx="4">
                  <c:v>2373.4</c:v>
                </c:pt>
                <c:pt idx="5">
                  <c:v>773.7</c:v>
                </c:pt>
                <c:pt idx="6">
                  <c:v>17354.7</c:v>
                </c:pt>
                <c:pt idx="7">
                  <c:v>388</c:v>
                </c:pt>
                <c:pt idx="8">
                  <c:v>2133</c:v>
                </c:pt>
                <c:pt idx="9">
                  <c:v>2.4</c:v>
                </c:pt>
                <c:pt idx="10">
                  <c:v>6865.4</c:v>
                </c:pt>
              </c:numCache>
            </c:numRef>
          </c:val>
        </c:ser>
        <c:ser>
          <c:idx val="1"/>
          <c:order val="1"/>
          <c:tx>
            <c:strRef>
              <c:f>Лист2!$E$5</c:f>
              <c:strCache>
                <c:ptCount val="1"/>
                <c:pt idx="0">
                  <c:v>исполнение  за 2015 год                          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Лист2!$C$6:$C$16</c:f>
              <c:strCache>
                <c:ptCount val="11"/>
                <c:pt idx="1">
                  <c:v>Налоговые и неналоговые доходы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Минимальный налог, зачисляемый в бюджеты субъектов Российской Федерации</c:v>
                </c:pt>
                <c:pt idx="4">
                  <c:v>Единый налог, на вмененный доход для отдельных видов деятельности</c:v>
                </c:pt>
                <c:pt idx="5">
                  <c:v>Налог, взимаемый в связи с применением патентной системы налогообложения, зачисляемый в бюджеты городов федерального значения</c:v>
                </c:pt>
                <c:pt idx="6">
                  <c:v>НАЛОГИ НА ИМУЩЕСТВО</c:v>
                </c:pt>
                <c:pt idx="7">
                  <c:v>ДОХОДЫ ОТ ОКАЗАНИЯ ПЛАТНЫХ УСЛУГ (РАБОТ) И КОМПЕНСАЦИИ ЗАТРАТ ГОСУДАРСТВА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
</c:v>
                </c:pt>
                <c:pt idx="10">
                  <c:v>Субвенции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Лист2!$E$6:$E$16</c:f>
              <c:numCache>
                <c:formatCode>#,##0.0</c:formatCode>
                <c:ptCount val="11"/>
                <c:pt idx="1">
                  <c:v>43210.6</c:v>
                </c:pt>
                <c:pt idx="2">
                  <c:v>17436.599999999999</c:v>
                </c:pt>
                <c:pt idx="3">
                  <c:v>1115.2</c:v>
                </c:pt>
                <c:pt idx="4">
                  <c:v>2417.8000000000002</c:v>
                </c:pt>
                <c:pt idx="5">
                  <c:v>724.7</c:v>
                </c:pt>
                <c:pt idx="6">
                  <c:v>12955.6</c:v>
                </c:pt>
                <c:pt idx="7">
                  <c:v>6969</c:v>
                </c:pt>
                <c:pt idx="8">
                  <c:v>1071.5999999999999</c:v>
                </c:pt>
                <c:pt idx="9">
                  <c:v>520.1</c:v>
                </c:pt>
                <c:pt idx="10">
                  <c:v>5606.3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923456"/>
        <c:axId val="143933440"/>
      </c:barChart>
      <c:catAx>
        <c:axId val="143923456"/>
        <c:scaling>
          <c:orientation val="minMax"/>
        </c:scaling>
        <c:delete val="0"/>
        <c:axPos val="l"/>
        <c:majorTickMark val="out"/>
        <c:minorTickMark val="none"/>
        <c:tickLblPos val="nextTo"/>
        <c:crossAx val="143933440"/>
        <c:crosses val="autoZero"/>
        <c:auto val="1"/>
        <c:lblAlgn val="ctr"/>
        <c:lblOffset val="100"/>
        <c:noMultiLvlLbl val="0"/>
      </c:catAx>
      <c:valAx>
        <c:axId val="1439334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392345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3.3712278654120603E-2"/>
          <c:y val="0.87264169395888724"/>
          <c:w val="0.23133265388676219"/>
          <c:h val="0.12662677542870823"/>
        </c:manualLayout>
      </c:layout>
      <c:overlay val="0"/>
      <c:txPr>
        <a:bodyPr/>
        <a:lstStyle/>
        <a:p>
          <a:pPr>
            <a:defRPr spc="-1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43526547732507E-2"/>
          <c:y val="3.3449348539817417E-2"/>
          <c:w val="0.91852952011180045"/>
          <c:h val="0.89244514019515075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Лист2!$E$23:$G$23</c:f>
              <c:strCache>
                <c:ptCount val="3"/>
                <c:pt idx="0">
                  <c:v>2015 год</c:v>
                </c:pt>
                <c:pt idx="1">
                  <c:v> 2016 год                             </c:v>
                </c:pt>
                <c:pt idx="2">
                  <c:v>2017 год                             </c:v>
                </c:pt>
              </c:strCache>
            </c:strRef>
          </c:cat>
          <c:val>
            <c:numRef>
              <c:f>Лист2!$E$24:$G$24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2.8445426141734738E-2"/>
                  <c:y val="-0.47838889548670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19815731975203E-2"/>
                  <c:y val="-0.47521132709392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76132866328692E-2"/>
                  <c:y val="-0.45869161089380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Лист2!$E$23:$G$23</c:f>
              <c:strCache>
                <c:ptCount val="3"/>
                <c:pt idx="0">
                  <c:v>2015 год</c:v>
                </c:pt>
                <c:pt idx="1">
                  <c:v> 2016 год                             </c:v>
                </c:pt>
                <c:pt idx="2">
                  <c:v>2017 год                             </c:v>
                </c:pt>
              </c:strCache>
            </c:strRef>
          </c:cat>
          <c:val>
            <c:numRef>
              <c:f>Лист2!$E$25:$G$25</c:f>
              <c:numCache>
                <c:formatCode>#,##0.0</c:formatCode>
                <c:ptCount val="3"/>
                <c:pt idx="0">
                  <c:v>48816.9</c:v>
                </c:pt>
                <c:pt idx="1">
                  <c:v>46535.7</c:v>
                </c:pt>
                <c:pt idx="2">
                  <c:v>51688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968512"/>
        <c:axId val="143974400"/>
        <c:axId val="0"/>
      </c:bar3DChart>
      <c:catAx>
        <c:axId val="14396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3974400"/>
        <c:crosses val="autoZero"/>
        <c:auto val="1"/>
        <c:lblAlgn val="ctr"/>
        <c:lblOffset val="100"/>
        <c:noMultiLvlLbl val="0"/>
      </c:catAx>
      <c:valAx>
        <c:axId val="14397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9685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33115832658168E-2"/>
          <c:y val="0.10061090625392639"/>
          <c:w val="0.94342622725749525"/>
          <c:h val="0.4647881633407764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Лист4!$C$8:$C$22</c:f>
              <c:strCache>
                <c:ptCount val="15"/>
                <c:pt idx="0">
                  <c:v>Содержание и обеспечение деятельности муниципального совета</c:v>
                </c:pt>
                <c:pt idx="1">
                  <c:v>Содержание и обеспечение деятельности местной администрации</c:v>
                </c:pt>
                <c:pt idx="2">
                  <c:v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c:v>
                </c:pt>
                <c:pt idx="3">
                  <c:v>Расходы на формирование архивных фондов органов местного самоуправления, муниципальных предприятий и учреждений</c:v>
                </c:pt>
                <c:pt idx="4">
                  <c:v>Расходы на организацию информирования, консультирования и содействия жителям муниципального образования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</c:v>
                </c:pt>
                <c:pt idx="5">
                  <c:v>Жидищно-коммунальное хозяйство</c:v>
                </c:pt>
                <c:pt idx="6">
                  <c:v>Профессиональная подготовка, переподготовка и повышение квалификации</c:v>
                </c:pt>
                <c:pt idx="7">
                  <c:v>Расходы на реализацию мероприятий по военно-патриотическому воспитанию молодежи</c:v>
                </c:pt>
                <c:pt idx="8">
                  <c:v>Расходы на реализацию мероприятий по организации и проведению местных и участие в организации и проведении городских праздничных и иных зрелищных мероприятий</c:v>
                </c:pt>
                <c:pt idx="9">
                  <c:v>Расходы на реализацию мероприятий по организации и проведению мероприятий по сохранению и развитию местных традиций и обрядов</c:v>
                </c:pt>
                <c:pt idx="10">
                  <c:v>Расходы на реализацию мероприятий по организации и проведению досуговых мероприятий для жителей муниципального образования</c:v>
                </c:pt>
                <c:pt idx="11">
                  <c:v>Социальное обеспечение населения</c:v>
                </c:pt>
                <c:pt idx="12">
                  <c:v>Охрана семьи и дества</c:v>
                </c:pt>
                <c:pt idx="13">
                  <c:v>Физическая культура</c:v>
                </c:pt>
                <c:pt idx="14">
                  <c:v>Периодическая печать и издательства</c:v>
                </c:pt>
              </c:strCache>
            </c:strRef>
          </c:cat>
          <c:val>
            <c:numRef>
              <c:f>Лист4!$D$8:$D$22</c:f>
              <c:numCache>
                <c:formatCode>#,##0.0</c:formatCode>
                <c:ptCount val="15"/>
                <c:pt idx="0">
                  <c:v>1870.8</c:v>
                </c:pt>
                <c:pt idx="1">
                  <c:v>10406.9</c:v>
                </c:pt>
                <c:pt idx="2">
                  <c:v>1690.9</c:v>
                </c:pt>
                <c:pt idx="3">
                  <c:v>20.5</c:v>
                </c:pt>
                <c:pt idx="4">
                  <c:v>98</c:v>
                </c:pt>
                <c:pt idx="5">
                  <c:v>13757.7</c:v>
                </c:pt>
                <c:pt idx="6">
                  <c:v>32.799999999999997</c:v>
                </c:pt>
                <c:pt idx="7">
                  <c:v>178.5</c:v>
                </c:pt>
                <c:pt idx="8">
                  <c:v>800.3</c:v>
                </c:pt>
                <c:pt idx="9">
                  <c:v>58</c:v>
                </c:pt>
                <c:pt idx="10">
                  <c:v>264.89999999999998</c:v>
                </c:pt>
                <c:pt idx="11">
                  <c:v>273</c:v>
                </c:pt>
                <c:pt idx="12">
                  <c:v>5174.5</c:v>
                </c:pt>
                <c:pt idx="13">
                  <c:v>204.6</c:v>
                </c:pt>
                <c:pt idx="14">
                  <c:v>835.4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9841270049480552E-2"/>
          <c:y val="0.54744573310800315"/>
          <c:w val="0.91380879517616609"/>
          <c:h val="0.43995638211158627"/>
        </c:manualLayout>
      </c:layout>
      <c:overlay val="0"/>
      <c:txPr>
        <a:bodyPr/>
        <a:lstStyle/>
        <a:p>
          <a:pPr>
            <a:defRPr sz="700" kern="600" spc="-1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solidFill>
          <a:schemeClr val="bg1">
            <a:lumMod val="85000"/>
          </a:schemeClr>
        </a:solidFill>
      </c:spPr>
    </c:sideWall>
    <c:backWall>
      <c:thickness val="0"/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Лист3!$D$3:$E$3</c:f>
              <c:strCache>
                <c:ptCount val="2"/>
                <c:pt idx="0">
                  <c:v>План 2016 год</c:v>
                </c:pt>
                <c:pt idx="1">
                  <c:v>Фкт 2016 год</c:v>
                </c:pt>
              </c:strCache>
            </c:strRef>
          </c:cat>
          <c:val>
            <c:numRef>
              <c:f>Лист3!$D$4:$E$4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Лист3!$D$3:$E$3</c:f>
              <c:strCache>
                <c:ptCount val="2"/>
                <c:pt idx="0">
                  <c:v>План 2016 год</c:v>
                </c:pt>
                <c:pt idx="1">
                  <c:v>Фкт 2016 год</c:v>
                </c:pt>
              </c:strCache>
            </c:strRef>
          </c:cat>
          <c:val>
            <c:numRef>
              <c:f>Лист3!$D$19:$E$19</c:f>
              <c:numCache>
                <c:formatCode>#,##0.0</c:formatCode>
                <c:ptCount val="2"/>
                <c:pt idx="0">
                  <c:v>47172.6</c:v>
                </c:pt>
                <c:pt idx="1">
                  <c:v>35666.800000000003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094528"/>
        <c:axId val="145096064"/>
        <c:axId val="0"/>
      </c:bar3DChart>
      <c:catAx>
        <c:axId val="14509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5096064"/>
        <c:crosses val="autoZero"/>
        <c:auto val="1"/>
        <c:lblAlgn val="ctr"/>
        <c:lblOffset val="100"/>
        <c:noMultiLvlLbl val="0"/>
      </c:catAx>
      <c:valAx>
        <c:axId val="1450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9452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0.60276</cdr:x>
      <cdr:y>0.69737</cdr:y>
    </cdr:from>
    <cdr:to>
      <cdr:x>0.63634</cdr:x>
      <cdr:y>0.84211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2584953" y="3816424"/>
          <a:ext cx="144016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0.31158</cdr:x>
      <cdr:y>0.13158</cdr:y>
    </cdr:from>
    <cdr:to>
      <cdr:x>0.42911</cdr:x>
      <cdr:y>0.26316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>
          <a:off x="1336220" y="720080"/>
          <a:ext cx="504056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0.10902</cdr:x>
      <cdr:y>0.05263</cdr:y>
    </cdr:from>
    <cdr:to>
      <cdr:x>0.78065</cdr:x>
      <cdr:y>0.15393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7544" y="288032"/>
          <a:ext cx="2880320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Безвозмездные поступления</a:t>
          </a:r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0.67742</cdr:x>
      <cdr:y>0.68919</cdr:y>
    </cdr:from>
    <cdr:to>
      <cdr:x>0.70968</cdr:x>
      <cdr:y>0.83784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024336" y="3672408"/>
          <a:ext cx="144016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0.14516</cdr:x>
      <cdr:y>0.18919</cdr:y>
    </cdr:from>
    <cdr:to>
      <cdr:x>0.16129</cdr:x>
      <cdr:y>0.35135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648072" y="1008112"/>
          <a:ext cx="72008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0.41935</cdr:x>
      <cdr:y>0.13514</cdr:y>
    </cdr:from>
    <cdr:to>
      <cdr:x>0.56452</cdr:x>
      <cdr:y>0.26231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1872208" y="720080"/>
          <a:ext cx="648072" cy="6776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0.59677</cdr:x>
      <cdr:y>0.85135</cdr:y>
    </cdr:from>
    <cdr:to>
      <cdr:x>0.95161</cdr:x>
      <cdr:y>0.94595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64296" y="453650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Налоговые доходы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0.13514</cdr:y>
    </cdr:from>
    <cdr:to>
      <cdr:x>0.46774</cdr:x>
      <cdr:y>0.22566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-4499992" y="720080"/>
          <a:ext cx="2088232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Неналоговые доходы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0.04054</cdr:y>
    </cdr:from>
    <cdr:to>
      <cdr:x>0.84998</cdr:x>
      <cdr:y>0.11755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232248" y="216024"/>
          <a:ext cx="1562472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0.45161</cdr:x>
      <cdr:y>0.08108</cdr:y>
    </cdr:from>
    <cdr:to>
      <cdr:x>0.74194</cdr:x>
      <cdr:y>0.16216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16224" y="432048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Субвенции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0.34375</cdr:x>
      <cdr:y>0.66667</cdr:y>
    </cdr:from>
    <cdr:to>
      <cdr:x>0.54375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25" y="25669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0.29412</cdr:x>
      <cdr:y>0.92308</cdr:y>
    </cdr:from>
    <cdr:to>
      <cdr:x>0.85294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3456383"/>
          <a:ext cx="2736304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2016                         2015</a:t>
          </a:r>
          <a:endParaRPr lang="ru-RU" sz="1400" b="1" dirty="0" smtClean="0"/>
        </a:p>
        <a:p xmlns:a="http://schemas.openxmlformats.org/drawingml/2006/main">
          <a:pPr marL="342900" indent="-342900">
            <a:buAutoNum type="arabicPlain" startAt="2015"/>
          </a:pP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57B8-7AC8-488C-BB9A-821776DB04AA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58E46-A85C-488D-909E-4E48A8D712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56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58E46-A85C-488D-909E-4E48A8D7123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58E46-A85C-488D-909E-4E48A8D7123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54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58E46-A85C-488D-909E-4E48A8D7123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89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58E46-A85C-488D-909E-4E48A8D7123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7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58E46-A85C-488D-909E-4E48A8D7123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75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A34747-BBE3-4371-9560-DFF848E0BD8D}" type="datetimeFigureOut">
              <a:rPr lang="ru-RU" smtClean="0"/>
              <a:t>13.03.2017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52E649-6B6C-496A-ABF6-E4E70798B41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image" Target="../media/image5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9.xml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1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com.spb.ru/comfin/feedback/contact.htm?s=phone_num&amp;so=1&amp;fid=2&amp;blk=10265008" TargetMode="External"/><Relationship Id="rId3" Type="http://schemas.openxmlformats.org/officeDocument/2006/relationships/slide" Target="slide4.xml"/><Relationship Id="rId7" Type="http://schemas.openxmlformats.org/officeDocument/2006/relationships/hyperlink" Target="http://www.fincom.spb.ru/comfin/feedback/contact.htm?s=patron&amp;so=1&amp;fid=2&amp;blk=10265008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ncom.spb.ru/comfin/feedback/contact.htm?s=first_name&amp;so=1&amp;fid=2&amp;blk=10265008" TargetMode="External"/><Relationship Id="rId5" Type="http://schemas.openxmlformats.org/officeDocument/2006/relationships/hyperlink" Target="http://www.fincom.spb.ru/comfin/feedback/contact.htm?s=surname&amp;so=1&amp;fid=2&amp;blk=10265008" TargetMode="External"/><Relationship Id="rId4" Type="http://schemas.openxmlformats.org/officeDocument/2006/relationships/hyperlink" Target="http://www.fincom.spb.ru/comfin/feedback/contact.htm?s=position&amp;so=1&amp;fid=2&amp;blk=10265008" TargetMode="External"/><Relationship Id="rId9" Type="http://schemas.openxmlformats.org/officeDocument/2006/relationships/hyperlink" Target="http://www.fincom.spb.ru/comfin/feedback/contact.htm?s=fax_num&amp;so=1&amp;fid=2&amp;blk=102650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3%D0%BB%D0%B8%D1%86%D0%B0_%D0%91%D0%B5%D1%80%D0%B8%D0%BD%D0%B3%D0%B0_(%D0%A1%D0%B0%D0%BD%D0%BA%D1%82-%D0%9F%D0%B5%D1%82%D0%B5%D1%80%D0%B1%D1%83%D1%80%D0%B3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293096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1" cap="all" dirty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br>
              <a:rPr lang="ru-RU" sz="2000" b="1" cap="all" dirty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cap="all" dirty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ДЛЯ ГРАЖДАН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(к </a:t>
            </a:r>
            <a:r>
              <a:rPr lang="ru-RU" sz="14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отчету </a:t>
            </a:r>
            <a:r>
              <a:rPr lang="ru-RU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об исполнении местного бюджета </a:t>
            </a:r>
            <a:r>
              <a:rPr lang="ru-RU" sz="14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внутригородского муниципального образования Санкт-Петербурга муниципальный округ Морской  </a:t>
            </a:r>
            <a:r>
              <a:rPr lang="ru-RU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1400" b="1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2016 </a:t>
            </a:r>
            <a:r>
              <a:rPr lang="ru-RU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год») </a:t>
            </a:r>
            <a:br>
              <a:rPr lang="ru-RU" sz="14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endParaRPr lang="ru-RU" sz="1400" dirty="0"/>
          </a:p>
        </p:txBody>
      </p:sp>
      <p:pic>
        <p:nvPicPr>
          <p:cNvPr id="3" name="Рисунок 2" descr="http://www.spb-guide.ru/img/7953/30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110"/>
            <a:ext cx="8640960" cy="32729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58769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Санкт-Петербург</a:t>
            </a:r>
            <a:br>
              <a:rPr lang="ru-RU" sz="11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1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март 20</a:t>
            </a:r>
            <a:r>
              <a:rPr lang="en-US" sz="11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11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792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5486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Д</a:t>
            </a:r>
            <a:r>
              <a:rPr lang="ru-RU" sz="1200" b="1" dirty="0" smtClean="0"/>
              <a:t>оходы </a:t>
            </a:r>
            <a:r>
              <a:rPr lang="ru-RU" sz="1200" b="1" dirty="0"/>
              <a:t>бюджета</a:t>
            </a:r>
            <a:r>
              <a:rPr lang="ru-RU" sz="1200" dirty="0"/>
              <a:t> </a:t>
            </a:r>
            <a:r>
              <a:rPr lang="ru-RU" sz="1200" dirty="0" smtClean="0"/>
              <a:t>– это поступающие </a:t>
            </a:r>
            <a:r>
              <a:rPr lang="ru-RU" sz="1200" dirty="0"/>
              <a:t>в бюджет денежные средства, за исключением средств, являющихся источниками финансирования дефицита </a:t>
            </a:r>
            <a:r>
              <a:rPr lang="ru-RU" sz="1200" dirty="0" smtClean="0"/>
              <a:t>бюджета.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122148"/>
            <a:ext cx="301717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2" action="ppaction://hlinksldjump"/>
              </a:rPr>
              <a:t>Что такое доходы бюджета?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939" y="126876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Доходы </a:t>
            </a:r>
            <a:r>
              <a:rPr lang="ru-RU" sz="1200" dirty="0"/>
              <a:t>формируют доходную часть бюджета, поступая в распоряжение органов </a:t>
            </a:r>
            <a:r>
              <a:rPr lang="ru-RU" sz="1200" dirty="0" smtClean="0"/>
              <a:t>власти</a:t>
            </a:r>
            <a:r>
              <a:rPr lang="ru-RU" sz="120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573"/>
            <a:ext cx="2817804" cy="28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adm.by/wp-content/uploads/2014/10/coldgo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24" y="2779709"/>
            <a:ext cx="2207184" cy="3130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101762" y="3717031"/>
            <a:ext cx="310694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Что такое расходы бюджета?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293096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</a:t>
            </a:r>
            <a:r>
              <a:rPr lang="ru-RU" sz="1200" b="1" dirty="0" smtClean="0"/>
              <a:t>асходы бюджета </a:t>
            </a:r>
            <a:r>
              <a:rPr lang="ru-RU" sz="1200" dirty="0" smtClean="0"/>
              <a:t> </a:t>
            </a:r>
            <a:r>
              <a:rPr lang="ru-RU" sz="1200" dirty="0"/>
              <a:t>- </a:t>
            </a:r>
            <a:r>
              <a:rPr lang="ru-RU" sz="1200" dirty="0" smtClean="0"/>
              <a:t> это выплачиваемые </a:t>
            </a:r>
            <a:r>
              <a:rPr lang="ru-RU" sz="1200" dirty="0"/>
              <a:t>из бюджета денежные средства, за исключением средств, являющихся источниками финансирования дефицита </a:t>
            </a:r>
            <a:r>
              <a:rPr lang="ru-RU" sz="1200" dirty="0" smtClean="0"/>
              <a:t>бюджета.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8825" y="5157192"/>
            <a:ext cx="576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 экономическому содержанию – это денежные </a:t>
            </a:r>
            <a:r>
              <a:rPr lang="ru-RU" sz="1200" dirty="0"/>
              <a:t>отношения, возникающие у субъектов публичной власти с юридическими и физическими лицами, между субъектами власти в связи с распределением и использованием бюджетных </a:t>
            </a:r>
            <a:r>
              <a:rPr lang="ru-RU" sz="1200" dirty="0" smtClean="0"/>
              <a:t>фондов.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96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Дефицит и </a:t>
            </a:r>
            <a:r>
              <a:rPr lang="ru-RU" sz="1600" b="1" dirty="0">
                <a:hlinkClick r:id="rId2" action="ppaction://hlinksldjump"/>
              </a:rPr>
              <a:t>п</a:t>
            </a:r>
            <a:r>
              <a:rPr lang="ru-RU" sz="1600" b="1" dirty="0" smtClean="0">
                <a:hlinkClick r:id="rId2" action="ppaction://hlinksldjump"/>
              </a:rPr>
              <a:t>рофицит бюджета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превышение </a:t>
            </a:r>
            <a:r>
              <a:rPr lang="ru-RU" dirty="0"/>
              <a:t>расходов бюджета над доходами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600" y="222688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ДОХОДЫ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2" y="1570929"/>
            <a:ext cx="2404176" cy="18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3804"/>
            <a:ext cx="2574962" cy="17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6179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ДЕФИЦИТ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0117" y="2276706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516" y="357301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ПРОФИЦИТ БЮДЖЕТА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537" y="4034681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превышение доходов </a:t>
            </a:r>
            <a:r>
              <a:rPr lang="ru-RU" dirty="0"/>
              <a:t>бюджета над </a:t>
            </a:r>
            <a:r>
              <a:rPr lang="ru-RU" dirty="0" smtClean="0"/>
              <a:t>расходами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5265" y="527394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ДОХОДЫ</a:t>
            </a:r>
            <a:endParaRPr lang="ru-RU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2" y="4427851"/>
            <a:ext cx="2404176" cy="181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55" y="4534383"/>
            <a:ext cx="2574962" cy="17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59092" y="5237461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</a:t>
            </a:r>
            <a:endParaRPr lang="ru-RU" sz="1400" dirty="0"/>
          </a:p>
        </p:txBody>
      </p:sp>
      <p:sp>
        <p:nvSpPr>
          <p:cNvPr id="26" name="Половина рамки 25"/>
          <p:cNvSpPr/>
          <p:nvPr/>
        </p:nvSpPr>
        <p:spPr>
          <a:xfrm rot="18900000">
            <a:off x="4001377" y="1973394"/>
            <a:ext cx="914400" cy="91440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8100000">
            <a:off x="3571827" y="4934148"/>
            <a:ext cx="914400" cy="914400"/>
          </a:xfrm>
          <a:prstGeom prst="half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42" y="188640"/>
            <a:ext cx="907300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Межбюджетные </a:t>
            </a:r>
            <a:r>
              <a:rPr lang="ru-RU" sz="1600" b="1" dirty="0">
                <a:hlinkClick r:id="rId2" action="ppaction://hlinksldjump"/>
              </a:rPr>
              <a:t>трансферты </a:t>
            </a:r>
            <a:r>
              <a:rPr lang="ru-RU" sz="1600" b="1" dirty="0" smtClean="0">
                <a:hlinkClick r:id="rId2" action="ppaction://hlinksldjump"/>
              </a:rPr>
              <a:t>– основной </a:t>
            </a:r>
            <a:r>
              <a:rPr lang="ru-RU" sz="1600" b="1" dirty="0">
                <a:hlinkClick r:id="rId2" action="ppaction://hlinksldjump"/>
              </a:rPr>
              <a:t>вид безвозмездных перечислений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47994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ВИД </a:t>
            </a:r>
            <a:r>
              <a:rPr lang="ru-RU" sz="1400" b="1" dirty="0">
                <a:solidFill>
                  <a:schemeClr val="tx1"/>
                </a:solidFill>
              </a:rPr>
              <a:t>МЕЖБЮДЖЕТНЫХ ТРАНСФЕРТОВ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747994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ОПРЕДЕЛЕНИЕ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959" y="836712"/>
            <a:ext cx="2304256" cy="792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АНАЛОГИЯ </a:t>
            </a:r>
            <a:r>
              <a:rPr lang="ru-RU" sz="1400" b="1" dirty="0">
                <a:solidFill>
                  <a:schemeClr val="tx1"/>
                </a:solidFill>
              </a:rPr>
              <a:t>В СЕМЕЙНОМ БЮДЖЕТЕ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284163" y="5333470"/>
            <a:ext cx="2304256" cy="1224136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Субсидии</a:t>
            </a:r>
            <a:r>
              <a:rPr lang="ru-RU" sz="1200" dirty="0" smtClean="0">
                <a:solidFill>
                  <a:schemeClr val="tx1"/>
                </a:solidFill>
              </a:rPr>
              <a:t>(от </a:t>
            </a:r>
            <a:r>
              <a:rPr lang="ru-RU" sz="1200" dirty="0">
                <a:solidFill>
                  <a:schemeClr val="tx1"/>
                </a:solidFill>
              </a:rPr>
              <a:t>лат. «</a:t>
            </a:r>
            <a:r>
              <a:rPr lang="en-US" sz="1200" dirty="0">
                <a:solidFill>
                  <a:schemeClr val="tx1"/>
                </a:solidFill>
              </a:rPr>
              <a:t>Subsidium» </a:t>
            </a:r>
            <a:r>
              <a:rPr lang="en-US" sz="1200" dirty="0" smtClean="0">
                <a:solidFill>
                  <a:schemeClr val="tx1"/>
                </a:solidFill>
              </a:rPr>
              <a:t>-</a:t>
            </a:r>
            <a:r>
              <a:rPr lang="ru-RU" sz="1200" dirty="0" smtClean="0">
                <a:solidFill>
                  <a:schemeClr val="tx1"/>
                </a:solidFill>
              </a:rPr>
              <a:t> поддержка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309214" y="2132856"/>
            <a:ext cx="2376264" cy="100811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Предоставляются </a:t>
            </a:r>
            <a:r>
              <a:rPr lang="ru-RU" sz="1200" dirty="0">
                <a:solidFill>
                  <a:schemeClr val="tx1"/>
                </a:solidFill>
              </a:rPr>
              <a:t>без определения конкретной цели их использования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2765304" y="2780928"/>
            <a:ext cx="489204" cy="1080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6429959" y="2060847"/>
            <a:ext cx="2304256" cy="1055841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 даете </a:t>
            </a:r>
            <a:r>
              <a:rPr lang="ru-RU" sz="1200" dirty="0" smtClean="0">
                <a:solidFill>
                  <a:schemeClr val="tx1"/>
                </a:solidFill>
              </a:rPr>
              <a:t>своему </a:t>
            </a:r>
            <a:r>
              <a:rPr lang="ru-RU" sz="1200" dirty="0">
                <a:solidFill>
                  <a:schemeClr val="tx1"/>
                </a:solidFill>
              </a:rPr>
              <a:t>ребенку карманные </a:t>
            </a:r>
            <a:r>
              <a:rPr lang="ru-RU" sz="1200" dirty="0" smtClean="0">
                <a:solidFill>
                  <a:schemeClr val="tx1"/>
                </a:solidFill>
              </a:rPr>
              <a:t>деньги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403920" y="2069232"/>
            <a:ext cx="2304256" cy="1224136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Дотации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(от лат. « </a:t>
            </a:r>
            <a:r>
              <a:rPr lang="ru-RU" sz="1200" dirty="0" smtClean="0">
                <a:solidFill>
                  <a:schemeClr val="tx1"/>
                </a:solidFill>
              </a:rPr>
              <a:t>Dotatio») – дар</a:t>
            </a:r>
            <a:r>
              <a:rPr lang="ru-RU" sz="1200" dirty="0">
                <a:solidFill>
                  <a:schemeClr val="tx1"/>
                </a:solidFill>
              </a:rPr>
              <a:t>, пожертвование</a:t>
            </a: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251520" y="3620745"/>
            <a:ext cx="2304256" cy="1224136"/>
          </a:xfrm>
          <a:prstGeom prst="flowChartMagneticTap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Субвенции</a:t>
            </a:r>
            <a:r>
              <a:rPr lang="ru-RU" sz="1200" dirty="0" smtClean="0">
                <a:solidFill>
                  <a:schemeClr val="tx1"/>
                </a:solidFill>
              </a:rPr>
              <a:t>(от </a:t>
            </a:r>
            <a:r>
              <a:rPr lang="ru-RU" sz="1200" dirty="0">
                <a:solidFill>
                  <a:schemeClr val="tx1"/>
                </a:solidFill>
              </a:rPr>
              <a:t>лат. «</a:t>
            </a:r>
            <a:r>
              <a:rPr lang="ru-RU" sz="1200" dirty="0" smtClean="0">
                <a:solidFill>
                  <a:schemeClr val="tx1"/>
                </a:solidFill>
              </a:rPr>
              <a:t>Subvenire»-</a:t>
            </a:r>
            <a:r>
              <a:rPr lang="ru-RU" sz="1200" dirty="0">
                <a:solidFill>
                  <a:schemeClr val="tx1"/>
                </a:solidFill>
              </a:rPr>
              <a:t>приходить на помощь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3410077" y="5392679"/>
            <a:ext cx="2376264" cy="100811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Предоставляются </a:t>
            </a:r>
            <a:r>
              <a:rPr lang="ru-RU" sz="1200" dirty="0">
                <a:solidFill>
                  <a:schemeClr val="tx1"/>
                </a:solidFill>
              </a:rPr>
              <a:t>на условиях долевого софинансирования расходов других </a:t>
            </a:r>
            <a:r>
              <a:rPr lang="ru-RU" sz="1200" dirty="0" smtClean="0">
                <a:solidFill>
                  <a:schemeClr val="tx1"/>
                </a:solidFill>
              </a:rPr>
              <a:t>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3359951" y="3429000"/>
            <a:ext cx="2426390" cy="1656184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Предоставляются </a:t>
            </a:r>
            <a:r>
              <a:rPr lang="ru-RU" sz="1200" dirty="0">
                <a:solidFill>
                  <a:schemeClr val="tx1"/>
                </a:solidFill>
              </a:rPr>
              <a:t>на </a:t>
            </a:r>
            <a:r>
              <a:rPr lang="ru-RU" sz="1200" dirty="0" smtClean="0">
                <a:solidFill>
                  <a:schemeClr val="tx1"/>
                </a:solidFill>
              </a:rPr>
              <a:t>  финансирование </a:t>
            </a:r>
            <a:r>
              <a:rPr lang="ru-RU" sz="1200" dirty="0">
                <a:solidFill>
                  <a:schemeClr val="tx1"/>
                </a:solidFill>
              </a:rPr>
              <a:t>«переданных» другим публично-правовым образованиям полномочий</a:t>
            </a: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6581391" y="3789040"/>
            <a:ext cx="2304256" cy="1055841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 </a:t>
            </a:r>
            <a:r>
              <a:rPr lang="ru-RU" sz="1200" b="1" dirty="0">
                <a:solidFill>
                  <a:schemeClr val="tx1"/>
                </a:solidFill>
              </a:rPr>
              <a:t>даете </a:t>
            </a:r>
            <a:r>
              <a:rPr lang="ru-RU" sz="1200" dirty="0">
                <a:solidFill>
                  <a:schemeClr val="tx1"/>
                </a:solidFill>
              </a:rPr>
              <a:t>своему ребенку </a:t>
            </a:r>
            <a:r>
              <a:rPr lang="ru-RU" sz="1200" b="1" dirty="0" smtClean="0">
                <a:solidFill>
                  <a:schemeClr val="tx1"/>
                </a:solidFill>
              </a:rPr>
              <a:t>деньги и посылаете </a:t>
            </a:r>
            <a:r>
              <a:rPr lang="ru-RU" sz="1200" dirty="0">
                <a:solidFill>
                  <a:schemeClr val="tx1"/>
                </a:solidFill>
              </a:rPr>
              <a:t>его в магазин </a:t>
            </a:r>
            <a:r>
              <a:rPr lang="ru-RU" sz="1200" b="1" dirty="0">
                <a:solidFill>
                  <a:schemeClr val="tx1"/>
                </a:solidFill>
              </a:rPr>
              <a:t>купить </a:t>
            </a:r>
            <a:r>
              <a:rPr lang="ru-RU" sz="1200" dirty="0">
                <a:solidFill>
                  <a:schemeClr val="tx1"/>
                </a:solidFill>
              </a:rPr>
              <a:t>продукты </a:t>
            </a:r>
            <a:r>
              <a:rPr lang="ru-RU" sz="1200" dirty="0" smtClean="0">
                <a:solidFill>
                  <a:schemeClr val="tx1"/>
                </a:solidFill>
              </a:rPr>
              <a:t>(по списку)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6525972" y="5085184"/>
            <a:ext cx="2438515" cy="1584175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Вы </a:t>
            </a:r>
            <a:r>
              <a:rPr lang="ru-RU" sz="1200" b="1" dirty="0">
                <a:solidFill>
                  <a:schemeClr val="tx1"/>
                </a:solidFill>
              </a:rPr>
              <a:t>«добавляете»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деньги </a:t>
            </a:r>
            <a:r>
              <a:rPr lang="ru-RU" sz="1200" dirty="0">
                <a:solidFill>
                  <a:schemeClr val="tx1"/>
                </a:solidFill>
              </a:rPr>
              <a:t>для того, чтобы ребенок купил себе новый телефон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(а </a:t>
            </a:r>
            <a:r>
              <a:rPr lang="ru-RU" sz="1200" b="1" dirty="0">
                <a:solidFill>
                  <a:schemeClr val="tx1"/>
                </a:solidFill>
              </a:rPr>
              <a:t>остальные деньги </a:t>
            </a:r>
            <a:r>
              <a:rPr lang="ru-RU" sz="1200" dirty="0" smtClean="0">
                <a:solidFill>
                  <a:schemeClr val="tx1"/>
                </a:solidFill>
              </a:rPr>
              <a:t>он </a:t>
            </a:r>
            <a:r>
              <a:rPr lang="ru-RU" sz="1200" b="1" dirty="0" smtClean="0">
                <a:solidFill>
                  <a:schemeClr val="tx1"/>
                </a:solidFill>
              </a:rPr>
              <a:t>накопил сам)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681346" y="4203086"/>
            <a:ext cx="489204" cy="1080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2765304" y="5891532"/>
            <a:ext cx="489204" cy="1080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288083" y="1670263"/>
            <a:ext cx="296416" cy="28803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30648" y="1678182"/>
            <a:ext cx="296416" cy="28803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433879" y="1686852"/>
            <a:ext cx="296416" cy="28803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776864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Познакомимся </a:t>
            </a:r>
            <a:r>
              <a:rPr lang="ru-RU" dirty="0"/>
              <a:t>с исполнением местного </a:t>
            </a:r>
            <a:r>
              <a:rPr lang="ru-RU" dirty="0" smtClean="0"/>
              <a:t>бюджета внутригородского муниципального образования Санкт-Петербурга муниципальный округ Морской </a:t>
            </a:r>
            <a:r>
              <a:rPr lang="ru-RU" dirty="0"/>
              <a:t>по итогам </a:t>
            </a:r>
            <a:r>
              <a:rPr lang="ru-RU" dirty="0" smtClean="0"/>
              <a:t>2016 </a:t>
            </a:r>
            <a:r>
              <a:rPr lang="ru-RU" dirty="0"/>
              <a:t>года. Представленная информация предназначена для широкого круга пользователей и будет интересна и полезна различным категориям населения, так как местный бюджет затрагивает интересы каждого жителя муниципального образования муниципальный округ Морской. Вам представлены в доступной и понятной форме  основные </a:t>
            </a:r>
            <a:r>
              <a:rPr lang="ru-RU" dirty="0" smtClean="0"/>
              <a:t>показатели.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256584" cy="32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14" y="188640"/>
            <a:ext cx="89289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Основные </a:t>
            </a:r>
            <a:r>
              <a:rPr lang="ru-RU" sz="1600" b="1" dirty="0">
                <a:hlinkClick r:id="rId2" action="ppaction://hlinksldjump"/>
              </a:rPr>
              <a:t>параметры </a:t>
            </a:r>
            <a:r>
              <a:rPr lang="ru-RU" sz="1600" b="1" dirty="0" smtClean="0">
                <a:hlinkClick r:id="rId2" action="ppaction://hlinksldjump"/>
              </a:rPr>
              <a:t>местного бюджета </a:t>
            </a:r>
            <a:r>
              <a:rPr lang="ru-RU" sz="1600" b="1" dirty="0">
                <a:hlinkClick r:id="rId2" action="ppaction://hlinksldjump"/>
              </a:rPr>
              <a:t>в </a:t>
            </a:r>
            <a:r>
              <a:rPr lang="ru-RU" sz="1600" b="1" dirty="0" smtClean="0">
                <a:hlinkClick r:id="rId2" action="ppaction://hlinksldjump"/>
              </a:rPr>
              <a:t>2016 </a:t>
            </a:r>
            <a:r>
              <a:rPr lang="ru-RU" sz="1600" b="1" dirty="0">
                <a:hlinkClick r:id="rId2" action="ppaction://hlinksldjump"/>
              </a:rPr>
              <a:t>году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5013176"/>
            <a:ext cx="418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Профицит бюджета составил 10 868</a:t>
            </a:r>
            <a:r>
              <a:rPr lang="ru-RU" sz="1400" b="1" dirty="0" smtClean="0"/>
              <a:t>,9 </a:t>
            </a:r>
            <a:r>
              <a:rPr lang="ru-RU" sz="1400" dirty="0" smtClean="0"/>
              <a:t>тыс. руб.</a:t>
            </a:r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018418"/>
              </p:ext>
            </p:extLst>
          </p:nvPr>
        </p:nvGraphicFramePr>
        <p:xfrm>
          <a:off x="1331640" y="908720"/>
          <a:ext cx="691276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7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9065"/>
            <a:ext cx="8985949" cy="67290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5132" y="49065"/>
            <a:ext cx="53285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hlinkClick r:id="rId4" action="ppaction://hlinksldjump"/>
              </a:rPr>
              <a:t>Доходы местного бюджета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363" y="642174"/>
            <a:ext cx="2093843" cy="33855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Налоговые доходы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6015" y="1099483"/>
            <a:ext cx="2334293" cy="33855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Неналоговые доходы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1844824"/>
            <a:ext cx="3081293" cy="33855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Безвозмездные поступления</a:t>
            </a:r>
            <a:endParaRPr lang="ru-RU" sz="1600" b="1" dirty="0"/>
          </a:p>
        </p:txBody>
      </p:sp>
      <p:sp>
        <p:nvSpPr>
          <p:cNvPr id="13" name="Волна 12"/>
          <p:cNvSpPr/>
          <p:nvPr/>
        </p:nvSpPr>
        <p:spPr>
          <a:xfrm>
            <a:off x="107504" y="1268760"/>
            <a:ext cx="2376264" cy="5589240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2843808" y="1962749"/>
            <a:ext cx="2917151" cy="4815326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357872" y="2492896"/>
            <a:ext cx="2677990" cy="4326498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Субвенции на исполнение отдельных государственных полномочий Санкт-Петербурга по организации и осуществлению деятельности по опеке и попечительству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Субвенции на содержание ребенка в семье опекуна и приемной семье, а также вознаграждение, причитающееся приемному родителю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</a:rPr>
              <a:t>Субвенции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16" y="2564904"/>
            <a:ext cx="2195736" cy="27847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/>
              <a:t>Налог, взимаемый в связи с применением упрощенной системы налогообложения</a:t>
            </a:r>
          </a:p>
          <a:p>
            <a:pPr algn="just"/>
            <a:endParaRPr lang="ru-RU" sz="900" b="1" dirty="0" smtClean="0"/>
          </a:p>
          <a:p>
            <a:pPr algn="just"/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</a:rPr>
              <a:t>Минимальный налог, зачисляемый в бюджеты субъектов Российской Федерации</a:t>
            </a:r>
            <a:endParaRPr lang="ru-RU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900" b="1" dirty="0" smtClean="0"/>
          </a:p>
          <a:p>
            <a:r>
              <a:rPr lang="ru-RU" sz="900" b="1" dirty="0" smtClean="0">
                <a:solidFill>
                  <a:srgbClr val="002060"/>
                </a:solidFill>
              </a:rPr>
              <a:t>Единый налог, на вмененный</a:t>
            </a:r>
          </a:p>
          <a:p>
            <a:r>
              <a:rPr lang="ru-RU" sz="900" b="1" dirty="0" smtClean="0">
                <a:solidFill>
                  <a:srgbClr val="002060"/>
                </a:solidFill>
              </a:rPr>
              <a:t> доход для отдельных видов </a:t>
            </a:r>
          </a:p>
          <a:p>
            <a:r>
              <a:rPr lang="ru-RU" sz="900" b="1" dirty="0">
                <a:solidFill>
                  <a:srgbClr val="002060"/>
                </a:solidFill>
              </a:rPr>
              <a:t>д</a:t>
            </a:r>
            <a:r>
              <a:rPr lang="ru-RU" sz="900" b="1" dirty="0" smtClean="0">
                <a:solidFill>
                  <a:srgbClr val="002060"/>
                </a:solidFill>
              </a:rPr>
              <a:t>еятельности</a:t>
            </a:r>
          </a:p>
          <a:p>
            <a:endParaRPr lang="ru-RU" sz="900" dirty="0" smtClean="0"/>
          </a:p>
          <a:p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</a:rPr>
              <a:t>Налог, взимаемый в связи с </a:t>
            </a:r>
          </a:p>
          <a:p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</a:rPr>
              <a:t>применением патентной системы</a:t>
            </a:r>
          </a:p>
          <a:p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</a:rPr>
              <a:t> налогообложения</a:t>
            </a:r>
          </a:p>
          <a:p>
            <a:endParaRPr lang="ru-RU" sz="900" dirty="0" smtClean="0"/>
          </a:p>
          <a:p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just"/>
            <a:endParaRPr lang="ru-RU" sz="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57160" y="2586042"/>
            <a:ext cx="2621033" cy="30469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Доходы от использования </a:t>
            </a:r>
          </a:p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имущества, находящегося в </a:t>
            </a:r>
          </a:p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муниципальной собственности</a:t>
            </a:r>
          </a:p>
          <a:p>
            <a:endParaRPr lang="ru-RU" sz="800" b="1" dirty="0" smtClean="0"/>
          </a:p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</a:rPr>
              <a:t>Средства, составляющие восстановительную стоимость зеленых насаждений внутриквартального озеленения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Штрафы за административные 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правонарушения в области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 благоустройства, предусмотренные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 главой 4  Закона Санкт-Петербурга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</a:rPr>
              <a:t> "Об административных правонарушениях в Санкт-Петербурге"</a:t>
            </a:r>
          </a:p>
          <a:p>
            <a:endParaRPr lang="ru-RU" sz="800" b="1" dirty="0" smtClean="0"/>
          </a:p>
          <a:p>
            <a:r>
              <a:rPr lang="ru-RU" sz="800" b="1" dirty="0" smtClean="0"/>
              <a:t>Прочие неналоговые доходы  бюджетов внутригородских муниципальных образований городов федерального значения</a:t>
            </a:r>
          </a:p>
          <a:p>
            <a:endParaRPr lang="ru-RU" sz="800" b="1" dirty="0"/>
          </a:p>
          <a:p>
            <a:r>
              <a:rPr lang="ru-RU" sz="800" b="1" dirty="0" smtClean="0"/>
              <a:t>Денежные взыскания (штрафы) за нарушение  законодательства о применении контрольно-кассовой техники при осуществлении наличных  денежных расчетов и (или) расчетов с  использованием платежных карт</a:t>
            </a:r>
            <a:endParaRPr lang="ru-RU" sz="800" b="1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3995936" y="1438037"/>
            <a:ext cx="217225" cy="74534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1282284" y="1082425"/>
            <a:ext cx="229376" cy="88032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7939183" y="2276872"/>
            <a:ext cx="242316" cy="936104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4091846" y="479771"/>
            <a:ext cx="421074" cy="593109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углом 28"/>
          <p:cNvSpPr/>
          <p:nvPr/>
        </p:nvSpPr>
        <p:spPr>
          <a:xfrm rot="5400000">
            <a:off x="7026465" y="520758"/>
            <a:ext cx="1643797" cy="93610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Стрелка углом вверх 29"/>
          <p:cNvSpPr/>
          <p:nvPr/>
        </p:nvSpPr>
        <p:spPr>
          <a:xfrm rot="10800000">
            <a:off x="1043608" y="49064"/>
            <a:ext cx="864096" cy="560671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32" y="212866"/>
            <a:ext cx="532859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Доходы местного бюджета за 2016 год</a:t>
            </a:r>
            <a:endParaRPr lang="ru-RU" sz="16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30342"/>
              </p:ext>
            </p:extLst>
          </p:nvPr>
        </p:nvGraphicFramePr>
        <p:xfrm>
          <a:off x="67428" y="692696"/>
          <a:ext cx="42885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5412430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Налоговые и неналоговые </a:t>
            </a:r>
            <a:r>
              <a:rPr lang="ru-RU" sz="1400" b="1" dirty="0"/>
              <a:t>доходы</a:t>
            </a:r>
          </a:p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161403"/>
              </p:ext>
            </p:extLst>
          </p:nvPr>
        </p:nvGraphicFramePr>
        <p:xfrm>
          <a:off x="4499992" y="692696"/>
          <a:ext cx="4464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01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51717"/>
              </p:ext>
            </p:extLst>
          </p:nvPr>
        </p:nvGraphicFramePr>
        <p:xfrm>
          <a:off x="107504" y="116635"/>
          <a:ext cx="8640960" cy="573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905"/>
                <a:gridCol w="6825632"/>
                <a:gridCol w="1234423"/>
              </a:tblGrid>
              <a:tr h="725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источника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11" marR="3711" marT="371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Кассовое  исполнение,  тыс. руб.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11" marR="3711" marT="3711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39 670,3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15 574,7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263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Минимальный налог, зачисляемый в бюджеты субъектов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1 070,4</a:t>
                      </a:r>
                    </a:p>
                  </a:txBody>
                  <a:tcPr marL="9525" marR="9525" marT="9525" marB="0" anchor="ctr"/>
                </a:tc>
              </a:tr>
              <a:tr h="44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налог,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2 373,4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38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налогообложения, зачисляемый в бюджеты городов федерального 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773,7</a:t>
                      </a:r>
                    </a:p>
                  </a:txBody>
                  <a:tcPr marL="9525" marR="9525" marT="9525" marB="0" anchor="ctr"/>
                </a:tc>
              </a:tr>
              <a:tr h="42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17 354,7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388,0</a:t>
                      </a:r>
                    </a:p>
                  </a:txBody>
                  <a:tcPr marL="9525" marR="9525" marT="9525" marB="0"/>
                </a:tc>
              </a:tr>
              <a:tr h="470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2 133,0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16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</a:tr>
              <a:tr h="39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6 865,4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184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4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6 865,4</a:t>
                      </a:r>
                    </a:p>
                  </a:txBody>
                  <a:tcPr marL="9525" marR="9525" marT="9525" marB="0" anchor="ctr"/>
                </a:tc>
              </a:tr>
              <a:tr h="184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11" marR="3711" marT="3711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46 535,7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47431"/>
              </p:ext>
            </p:extLst>
          </p:nvPr>
        </p:nvGraphicFramePr>
        <p:xfrm>
          <a:off x="179512" y="260648"/>
          <a:ext cx="871296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66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1" y="836713"/>
            <a:ext cx="2801813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Местный 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исполнен по доходам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сумме    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46 535,7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 снижением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уровню прошлого года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2 281,2 тыс.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рублей.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Налоговые и неналоговые доходы составили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всех доходов местного бюджета.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структуре налоговых и неналоговых доходов наибольший удельный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 занимают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совокупный доход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(49,9%)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имущество физических лиц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(43,7%).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373216"/>
            <a:ext cx="4752528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По </a:t>
            </a:r>
            <a:r>
              <a:rPr lang="ru-RU" sz="1400" dirty="0"/>
              <a:t>итогам </a:t>
            </a:r>
            <a:r>
              <a:rPr lang="ru-RU" sz="1400" dirty="0" smtClean="0"/>
              <a:t>2016 </a:t>
            </a:r>
            <a:r>
              <a:rPr lang="ru-RU" sz="1400" dirty="0"/>
              <a:t>года налоговые и неналоговые доходы </a:t>
            </a:r>
            <a:r>
              <a:rPr lang="ru-RU" sz="1400" dirty="0" smtClean="0"/>
              <a:t>местного </a:t>
            </a:r>
            <a:r>
              <a:rPr lang="ru-RU" sz="1400" dirty="0"/>
              <a:t>бюджета на 1 жителя </a:t>
            </a:r>
            <a:r>
              <a:rPr lang="ru-RU" sz="1400" dirty="0" smtClean="0"/>
              <a:t>МО составили </a:t>
            </a:r>
            <a:r>
              <a:rPr lang="ru-RU" sz="1400" b="1" dirty="0" smtClean="0"/>
              <a:t>1,1 тыс</a:t>
            </a:r>
            <a:r>
              <a:rPr lang="ru-RU" sz="1400" b="1" dirty="0"/>
              <a:t>. рублей</a:t>
            </a:r>
            <a:r>
              <a:rPr lang="ru-RU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1979" y="188844"/>
            <a:ext cx="610135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Сравнение поступления доходов в 2016 году с 2015 годом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59832" y="62373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прогнозным данным </a:t>
            </a:r>
            <a:r>
              <a:rPr lang="ru-RU" sz="1400" dirty="0" smtClean="0"/>
              <a:t>доходы </a:t>
            </a:r>
            <a:r>
              <a:rPr lang="ru-RU" sz="1400" dirty="0"/>
              <a:t>имеют тенденцию к </a:t>
            </a:r>
            <a:r>
              <a:rPr lang="ru-RU" sz="1400" dirty="0" smtClean="0"/>
              <a:t>росту и </a:t>
            </a:r>
            <a:r>
              <a:rPr lang="ru-RU" sz="1400" dirty="0"/>
              <a:t>в </a:t>
            </a:r>
            <a:r>
              <a:rPr lang="ru-RU" sz="1400" dirty="0" smtClean="0"/>
              <a:t>2017 </a:t>
            </a:r>
            <a:r>
              <a:rPr lang="ru-RU" sz="1400" dirty="0"/>
              <a:t>году составят </a:t>
            </a:r>
            <a:r>
              <a:rPr lang="ru-RU" sz="1400" dirty="0" smtClean="0"/>
              <a:t>1</a:t>
            </a:r>
            <a:r>
              <a:rPr lang="ru-RU" sz="1400" b="1" dirty="0" smtClean="0"/>
              <a:t>,2 </a:t>
            </a:r>
            <a:r>
              <a:rPr lang="ru-RU" sz="1400" b="1" dirty="0"/>
              <a:t>тыс. руб. </a:t>
            </a:r>
            <a:r>
              <a:rPr lang="ru-RU" sz="1400" dirty="0"/>
              <a:t>на 1 жителя</a:t>
            </a:r>
            <a:r>
              <a:rPr lang="ru-RU" sz="1400" dirty="0" smtClean="0"/>
              <a:t>.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21663"/>
              </p:ext>
            </p:extLst>
          </p:nvPr>
        </p:nvGraphicFramePr>
        <p:xfrm>
          <a:off x="539552" y="836712"/>
          <a:ext cx="489654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s://im0-tub-ru.yandex.net/i?id=711f88d9064028396872498302be70c5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7844"/>
            <a:ext cx="2572544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11760" cy="23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16632"/>
            <a:ext cx="604867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Значение бюджета </a:t>
            </a:r>
            <a:r>
              <a:rPr lang="ru-RU" sz="1600" b="1" dirty="0">
                <a:hlinkClick r:id="rId3" action="ppaction://hlinksldjump"/>
              </a:rPr>
              <a:t>для гражданина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84776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Для выполнения своих задач государству необходим бюджет, который формируется за счет сбора налогов и других платежей. Фактически на эти средства общество «приобретает» у государства общественные блага (услуги) – </a:t>
            </a:r>
            <a:r>
              <a:rPr lang="ru-RU" sz="1400" i="1" dirty="0" smtClean="0"/>
              <a:t>образование, здравоохранение, социальное обеспечение, регулирование экономики, гарантии безопасности и правопорядка, защиту общественных интересов, гражданских прав и свобод. </a:t>
            </a:r>
            <a:r>
              <a:rPr lang="ru-RU" sz="1400" dirty="0" smtClean="0"/>
              <a:t>Это те услуги, которые не могут быть эффективно представлены рынком либо оплачены каждым из нас по отдельности. С этой точки зрения </a:t>
            </a:r>
            <a:r>
              <a:rPr lang="ru-RU" sz="1400" b="1" dirty="0" smtClean="0"/>
              <a:t>весь бюджет государства </a:t>
            </a:r>
            <a:r>
              <a:rPr lang="ru-RU" sz="1400" dirty="0" smtClean="0"/>
              <a:t>можно </a:t>
            </a:r>
            <a:r>
              <a:rPr lang="ru-RU" sz="1400" b="1" dirty="0" smtClean="0"/>
              <a:t>назвать бюджетом для граждан.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795" y="2927665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Значительная часть бюджетных услуг и социальных гарантий, оказываемых или предоставляемых гражданам индивидуально (адресно), находится </a:t>
            </a:r>
            <a:r>
              <a:rPr lang="ru-RU" sz="1400" b="1" dirty="0" smtClean="0"/>
              <a:t>в сфере ответственности региональных </a:t>
            </a:r>
            <a:r>
              <a:rPr lang="ru-RU" sz="1400" dirty="0" smtClean="0"/>
              <a:t>и </a:t>
            </a:r>
            <a:r>
              <a:rPr lang="ru-RU" sz="1400" b="1" dirty="0" smtClean="0"/>
              <a:t>местных органов власти</a:t>
            </a:r>
            <a:r>
              <a:rPr lang="ru-RU" sz="1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692" y="3717032"/>
            <a:ext cx="8956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«</a:t>
            </a:r>
            <a:r>
              <a:rPr lang="ru-RU" sz="1400" b="1" dirty="0"/>
              <a:t>Бюджет для граждан»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направлен на реализацию принципа </a:t>
            </a:r>
            <a:r>
              <a:rPr lang="ru-RU" sz="1400" dirty="0" smtClean="0"/>
              <a:t>открытости </a:t>
            </a:r>
            <a:r>
              <a:rPr lang="ru-RU" sz="1400" dirty="0"/>
              <a:t>власти.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797" y="4149080"/>
            <a:ext cx="8956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«Бюджет для граждан» нацелен на получение обратной связи от граждан, которым интересны современные проблемы финансов во внутригородском муниципальном образовании Санкт-Петербурга муниципальный округ Морской.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83945" y="86700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 smtClean="0"/>
              <a:t>Об исполнении</a:t>
            </a:r>
          </a:p>
          <a:p>
            <a:r>
              <a:rPr lang="ru-RU" sz="400" dirty="0" smtClean="0"/>
              <a:t>местного бюджета</a:t>
            </a:r>
          </a:p>
          <a:p>
            <a:r>
              <a:rPr lang="ru-RU" sz="400" dirty="0" smtClean="0"/>
              <a:t>за 2016 год</a:t>
            </a:r>
            <a:endParaRPr lang="ru-RU" sz="400" dirty="0"/>
          </a:p>
        </p:txBody>
      </p:sp>
      <p:sp>
        <p:nvSpPr>
          <p:cNvPr id="10" name="TextBox 9"/>
          <p:cNvSpPr txBox="1"/>
          <p:nvPr/>
        </p:nvSpPr>
        <p:spPr>
          <a:xfrm>
            <a:off x="883944" y="499979"/>
            <a:ext cx="7357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Решение </a:t>
            </a:r>
            <a:endParaRPr lang="ru-RU" sz="500" dirty="0" smtClean="0"/>
          </a:p>
          <a:p>
            <a:r>
              <a:rPr lang="ru-RU" sz="500" dirty="0" smtClean="0"/>
              <a:t>муниципального совета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8678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0719" y="88980"/>
            <a:ext cx="602761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Динамика доходов в 2016 году к предыдущему 2015 году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8772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динамике к </a:t>
            </a:r>
            <a:r>
              <a:rPr lang="ru-RU" sz="1200" dirty="0" smtClean="0"/>
              <a:t>2015 </a:t>
            </a:r>
            <a:r>
              <a:rPr lang="ru-RU" sz="1200" dirty="0"/>
              <a:t>году обеспечен рост по </a:t>
            </a:r>
            <a:r>
              <a:rPr lang="ru-RU" sz="1200" dirty="0" smtClean="0"/>
              <a:t>таким доходным </a:t>
            </a:r>
            <a:r>
              <a:rPr lang="ru-RU" sz="1200" dirty="0"/>
              <a:t>источникам </a:t>
            </a:r>
            <a:r>
              <a:rPr lang="ru-RU" sz="1200" dirty="0" smtClean="0"/>
              <a:t>местного бюджета</a:t>
            </a:r>
            <a:r>
              <a:rPr lang="ru-RU" sz="1200" dirty="0"/>
              <a:t>, </a:t>
            </a:r>
            <a:r>
              <a:rPr lang="ru-RU" sz="1200" dirty="0" smtClean="0"/>
              <a:t>как штрафы; доходы от компенсации затрат государства; налог на имущество физических лиц; налог, взимаемый в связи с применением патентной системы налогообложения. Снижение роста произошло по следующим налогам: единый налог на вмененный доход; налог, взимаемый в связи с применением упрощенной системы налогообложения.</a:t>
            </a:r>
            <a:endParaRPr lang="ru-RU" sz="12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276930"/>
              </p:ext>
            </p:extLst>
          </p:nvPr>
        </p:nvGraphicFramePr>
        <p:xfrm>
          <a:off x="183173" y="692696"/>
          <a:ext cx="86227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5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60648"/>
            <a:ext cx="610615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3" action="ppaction://hlinksldjump"/>
              </a:rPr>
              <a:t>Сведения </a:t>
            </a:r>
            <a:r>
              <a:rPr lang="ru-RU" sz="1600" b="1" dirty="0">
                <a:hlinkClick r:id="rId3" action="ppaction://hlinksldjump"/>
              </a:rPr>
              <a:t>об исполнении бюджета за </a:t>
            </a:r>
            <a:r>
              <a:rPr lang="ru-RU" sz="1600" b="1" dirty="0" smtClean="0">
                <a:hlinkClick r:id="rId3" action="ppaction://hlinksldjump"/>
              </a:rPr>
              <a:t>2016 </a:t>
            </a:r>
            <a:r>
              <a:rPr lang="ru-RU" sz="1600" b="1" dirty="0">
                <a:hlinkClick r:id="rId3" action="ppaction://hlinksldjump"/>
              </a:rPr>
              <a:t>год по доходам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1342" y="636955"/>
            <a:ext cx="62142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Превышение доходов над плановыми показателями </a:t>
            </a:r>
            <a:r>
              <a:rPr lang="ru-RU" sz="1400" dirty="0" smtClean="0"/>
              <a:t>отмечается по: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Прочим неналоговым доходам </a:t>
            </a:r>
            <a:r>
              <a:rPr lang="ru-RU" sz="1400" dirty="0" smtClean="0"/>
              <a:t>– 2,4 тыс. руб.; </a:t>
            </a:r>
          </a:p>
          <a:p>
            <a:endParaRPr lang="ru-RU" sz="1400" dirty="0" smtClean="0"/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Налог</a:t>
            </a:r>
            <a:r>
              <a:rPr lang="ru-RU" sz="1400" dirty="0">
                <a:solidFill>
                  <a:srgbClr val="0070C0"/>
                </a:solidFill>
              </a:rPr>
              <a:t>, взимаемый в связи с применением патентной системы налогообложения, зачисляемый в </a:t>
            </a:r>
            <a:r>
              <a:rPr lang="ru-RU" sz="1400" dirty="0" smtClean="0">
                <a:solidFill>
                  <a:srgbClr val="0070C0"/>
                </a:solidFill>
              </a:rPr>
              <a:t>    бюджеты </a:t>
            </a:r>
            <a:r>
              <a:rPr lang="ru-RU" sz="1400" dirty="0">
                <a:solidFill>
                  <a:srgbClr val="0070C0"/>
                </a:solidFill>
              </a:rPr>
              <a:t>городов федерального </a:t>
            </a:r>
            <a:r>
              <a:rPr lang="ru-RU" sz="1400" dirty="0" smtClean="0">
                <a:solidFill>
                  <a:srgbClr val="0070C0"/>
                </a:solidFill>
              </a:rPr>
              <a:t>значения</a:t>
            </a:r>
            <a:r>
              <a:rPr lang="ru-RU" sz="1400" dirty="0" smtClean="0"/>
              <a:t> – 32,7 тыс.руб. или 4,4 %;</a:t>
            </a:r>
          </a:p>
          <a:p>
            <a:pPr marL="171450" indent="-171450">
              <a:buFontTx/>
              <a:buChar char="-"/>
            </a:pPr>
            <a:endParaRPr lang="ru-RU" sz="1400" dirty="0" smtClean="0"/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rgbClr val="0070C0"/>
                </a:solidFill>
              </a:rPr>
              <a:t>Налоги на совокупный доход </a:t>
            </a:r>
            <a:r>
              <a:rPr lang="ru-RU" sz="1400" dirty="0" smtClean="0"/>
              <a:t>– 1 516,6 тыс. руб. или 7,7 %.</a:t>
            </a:r>
          </a:p>
          <a:p>
            <a:pPr marL="171450" indent="-171450">
              <a:buFontTx/>
              <a:buChar char="-"/>
            </a:pPr>
            <a:endParaRPr lang="ru-RU" sz="140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-   Налогу </a:t>
            </a:r>
            <a:r>
              <a:rPr lang="ru-RU" sz="1400" dirty="0">
                <a:solidFill>
                  <a:srgbClr val="0070C0"/>
                </a:solidFill>
              </a:rPr>
              <a:t>на имущество физических лиц -  </a:t>
            </a:r>
            <a:r>
              <a:rPr lang="ru-RU" sz="1400" dirty="0" smtClean="0"/>
              <a:t>3 814,5 </a:t>
            </a:r>
            <a:r>
              <a:rPr lang="ru-RU" sz="1400" dirty="0"/>
              <a:t>тыс. руб. или </a:t>
            </a:r>
            <a:r>
              <a:rPr lang="ru-RU" sz="1400" dirty="0" smtClean="0"/>
              <a:t>28,17 %;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5157192"/>
            <a:ext cx="1230308" cy="15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714"/>
            <a:ext cx="1981440" cy="178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523" y="3501008"/>
            <a:ext cx="6192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Отрицательные отклонения от плановых </a:t>
            </a:r>
            <a:r>
              <a:rPr lang="ru-RU" sz="1600" b="1" dirty="0" smtClean="0">
                <a:solidFill>
                  <a:srgbClr val="FF0000"/>
                </a:solidFill>
              </a:rPr>
              <a:t>назначений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сложились по: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Штрафы </a:t>
            </a:r>
            <a:r>
              <a:rPr lang="ru-RU" sz="1400" dirty="0"/>
              <a:t>– </a:t>
            </a:r>
            <a:r>
              <a:rPr lang="ru-RU" sz="1400" dirty="0" smtClean="0"/>
              <a:t>737,0 </a:t>
            </a:r>
            <a:r>
              <a:rPr lang="ru-RU" sz="1400" dirty="0" err="1"/>
              <a:t>тыс.руб</a:t>
            </a:r>
            <a:r>
              <a:rPr lang="ru-RU" sz="1400" dirty="0"/>
              <a:t>. или </a:t>
            </a:r>
            <a:r>
              <a:rPr lang="ru-RU" sz="1400" dirty="0" smtClean="0"/>
              <a:t>74,09 </a:t>
            </a:r>
            <a:r>
              <a:rPr lang="ru-RU" sz="1400" dirty="0"/>
              <a:t>%;</a:t>
            </a:r>
          </a:p>
          <a:p>
            <a:pPr marL="171450" indent="-171450" algn="just">
              <a:buFontTx/>
              <a:buChar char="-"/>
            </a:pP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597666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пределах плановых значений </a:t>
            </a:r>
            <a:r>
              <a:rPr lang="ru-RU" sz="1400" dirty="0" smtClean="0"/>
              <a:t>поступили средства</a:t>
            </a:r>
            <a:r>
              <a:rPr lang="ru-RU" sz="1400" dirty="0"/>
              <a:t>,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составляющие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восстановительную стоимость зеленых насаждений </a:t>
            </a:r>
            <a:r>
              <a:rPr lang="ru-RU" sz="1400" dirty="0"/>
              <a:t>внутриквартального озеленения и подлежащие зачислению в бюджеты внутригородских муниципальных образований Санкт-Петербурга в соответствии с законодательством </a:t>
            </a:r>
            <a:r>
              <a:rPr lang="ru-RU" sz="1400" dirty="0" smtClean="0"/>
              <a:t>Санкт-Петербурга – 388,0 тыс. руб. </a:t>
            </a:r>
            <a:endParaRPr lang="ru-RU" sz="1400" dirty="0"/>
          </a:p>
        </p:txBody>
      </p:sp>
      <p:pic>
        <p:nvPicPr>
          <p:cNvPr id="10" name="Picture 4" descr="http://static8.depositphotos.com/1009229/799/i/950/depositphotos_7999567-Market-wat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466" y="147539"/>
            <a:ext cx="773961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Сравнение поступления доходов в местный бюджет в отчетном 2016 году </a:t>
            </a:r>
          </a:p>
          <a:p>
            <a:pPr algn="ctr"/>
            <a:r>
              <a:rPr lang="ru-RU" sz="1600" b="1" dirty="0" smtClean="0">
                <a:hlinkClick r:id="rId2" action="ppaction://hlinksldjump"/>
              </a:rPr>
              <a:t>с очередным финансовым 2017 годом и с предыдущим 2015 годом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30269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Доходы местного </a:t>
            </a:r>
            <a:r>
              <a:rPr lang="ru-RU" sz="1400" b="1" dirty="0"/>
              <a:t>бюджета за </a:t>
            </a:r>
            <a:r>
              <a:rPr lang="ru-RU" sz="1400" b="1" dirty="0" smtClean="0"/>
              <a:t>2016 год составили 46 535,7 тыс. </a:t>
            </a:r>
            <a:r>
              <a:rPr lang="ru-RU" sz="1400" b="1" dirty="0"/>
              <a:t>руб., что </a:t>
            </a:r>
            <a:r>
              <a:rPr lang="ru-RU" sz="1400" b="1" dirty="0" smtClean="0"/>
              <a:t>ниже уровня 2015 </a:t>
            </a:r>
            <a:r>
              <a:rPr lang="ru-RU" sz="1400" b="1" dirty="0"/>
              <a:t>года на </a:t>
            </a:r>
            <a:r>
              <a:rPr lang="ru-RU" sz="1400" b="1" dirty="0" smtClean="0"/>
              <a:t>4,7 % и ниже на 9,9 % планируемого уровня 2017 года. Исполнение </a:t>
            </a:r>
            <a:r>
              <a:rPr lang="ru-RU" sz="1400" b="1" dirty="0"/>
              <a:t>годовых назначений составляет </a:t>
            </a:r>
            <a:r>
              <a:rPr lang="ru-RU" sz="1400" b="1" dirty="0" smtClean="0"/>
              <a:t>100,4%</a:t>
            </a:r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58147"/>
            <a:ext cx="2084859" cy="141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935390"/>
              </p:ext>
            </p:extLst>
          </p:nvPr>
        </p:nvGraphicFramePr>
        <p:xfrm>
          <a:off x="539552" y="980728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8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6632"/>
            <a:ext cx="532859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hlinkClick r:id="rId2" action="ppaction://hlinksldjump"/>
              </a:rPr>
              <a:t>Расходы местного бюджета за 2016 год</a:t>
            </a:r>
            <a:endParaRPr lang="ru-RU" sz="16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772659"/>
              </p:ext>
            </p:extLst>
          </p:nvPr>
        </p:nvGraphicFramePr>
        <p:xfrm>
          <a:off x="-4242" y="47784"/>
          <a:ext cx="9148242" cy="669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45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523"/>
            <a:ext cx="748883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Расходы местного бюджета в 2016 году</a:t>
            </a:r>
            <a:endParaRPr lang="ru-RU" sz="16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73610"/>
              </p:ext>
            </p:extLst>
          </p:nvPr>
        </p:nvGraphicFramePr>
        <p:xfrm>
          <a:off x="251520" y="548679"/>
          <a:ext cx="8496944" cy="612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4871"/>
                <a:gridCol w="1812073"/>
              </a:tblGrid>
              <a:tr h="360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Исполнение в 2016 г.                     </a:t>
                      </a:r>
                      <a:r>
                        <a:rPr lang="ru-RU" sz="1200" u="none" strike="noStrike" dirty="0" err="1">
                          <a:effectLst/>
                        </a:rPr>
                        <a:t>тыс.руб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29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Содержание и обеспечение деятельности муниципального совета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1 870,8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295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Содержание и обеспечение деятельности местной администрации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10 406,9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538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1 690,9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44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Расходы на 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033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организацию информирования, консультирования и содействия жителям муниципального образования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98,0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Жидищно-коммунальное хозяйство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13 757,7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26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360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реализацию мероприятий по военно-патриотическому воспитанию молодежи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178,5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538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реализацию мероприятий по организации и проведению местных и участие в организации и проведении городских праздничных и иных зрелищных мероприятий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800,3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400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реализацию мероприятий по организации и проведению мероприятий по сохранению и развитию местных традиций и обрядов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58,0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442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Расходы на реализацию мероприятий по организации и проведению досуговых мероприятий для жителей муниципального образования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273,0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Охрана семьи и дества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5 174,5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204,6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Периодическая печать и издательства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835,4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  <a:tr h="18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35 666,8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49" marR="4249" marT="424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88980"/>
            <a:ext cx="488627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3" action="ppaction://hlinksldjump"/>
              </a:rPr>
              <a:t>Исполнение бюджета по расходам за 2016 год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24905" y="6093296"/>
            <a:ext cx="4483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Исполнение годовых назначений составляет 75,6 %</a:t>
            </a:r>
          </a:p>
          <a:p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87694"/>
              </p:ext>
            </p:extLst>
          </p:nvPr>
        </p:nvGraphicFramePr>
        <p:xfrm>
          <a:off x="395536" y="69269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15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351" y="175846"/>
            <a:ext cx="4852611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Сравнение расходов в 2016 году с 2015 годом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5172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 итогам </a:t>
            </a:r>
            <a:r>
              <a:rPr lang="ru-RU" sz="1400" dirty="0" smtClean="0"/>
              <a:t>2016 </a:t>
            </a:r>
            <a:r>
              <a:rPr lang="ru-RU" sz="1400" dirty="0"/>
              <a:t>года </a:t>
            </a:r>
            <a:r>
              <a:rPr lang="ru-RU" sz="1400" dirty="0" smtClean="0"/>
              <a:t>расходы </a:t>
            </a:r>
            <a:r>
              <a:rPr lang="ru-RU" sz="1400" dirty="0"/>
              <a:t>местного бюджета на 1 жителя МО составили </a:t>
            </a:r>
            <a:r>
              <a:rPr lang="ru-RU" sz="1400" dirty="0" smtClean="0"/>
              <a:t>1</a:t>
            </a:r>
            <a:r>
              <a:rPr lang="ru-RU" sz="1400" b="1" dirty="0" smtClean="0"/>
              <a:t>,0 </a:t>
            </a:r>
            <a:r>
              <a:rPr lang="ru-RU" sz="1400" b="1" dirty="0"/>
              <a:t>тыс. рублей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1983" y="1844824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Местный бюджет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исполнен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35 666,8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 снижением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уровню прошлого года на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13 719,5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2373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</a:t>
            </a:r>
            <a:r>
              <a:rPr lang="ru-RU" sz="1400" dirty="0"/>
              <a:t>прогнозным данным расходы имеют тенденцию к </a:t>
            </a:r>
            <a:r>
              <a:rPr lang="ru-RU" sz="1400" dirty="0" smtClean="0"/>
              <a:t>увеличению и </a:t>
            </a:r>
            <a:r>
              <a:rPr lang="ru-RU" sz="1400" dirty="0"/>
              <a:t>в </a:t>
            </a:r>
            <a:r>
              <a:rPr lang="ru-RU" sz="1400" dirty="0" smtClean="0"/>
              <a:t>2017 году составят 1</a:t>
            </a:r>
            <a:r>
              <a:rPr lang="ru-RU" sz="1400" b="1" dirty="0" smtClean="0"/>
              <a:t>,79 </a:t>
            </a:r>
            <a:r>
              <a:rPr lang="ru-RU" sz="1400" b="1" dirty="0"/>
              <a:t>тыс. руб. </a:t>
            </a:r>
            <a:r>
              <a:rPr lang="ru-RU" sz="1400" dirty="0"/>
              <a:t>на 1 жителя.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069411"/>
              </p:ext>
            </p:extLst>
          </p:nvPr>
        </p:nvGraphicFramePr>
        <p:xfrm>
          <a:off x="107504" y="620688"/>
          <a:ext cx="630447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2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048" y="147539"/>
            <a:ext cx="64764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Сравнение расходов местного бюджета в отчетном 2016 году </a:t>
            </a:r>
          </a:p>
          <a:p>
            <a:pPr algn="ctr"/>
            <a:r>
              <a:rPr lang="ru-RU" sz="1600" b="1" dirty="0" smtClean="0">
                <a:hlinkClick r:id="rId2" action="ppaction://hlinksldjump"/>
              </a:rPr>
              <a:t>с очередным финансовым 2017 годом и с предыдущим 2015</a:t>
            </a:r>
          </a:p>
          <a:p>
            <a:pPr algn="ctr"/>
            <a:r>
              <a:rPr lang="ru-RU" sz="1600" b="1" dirty="0" smtClean="0">
                <a:hlinkClick r:id="rId2" action="ppaction://hlinksldjump"/>
              </a:rPr>
              <a:t> годом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01317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Расходы местного </a:t>
            </a:r>
            <a:r>
              <a:rPr lang="ru-RU" sz="1400" b="1" dirty="0"/>
              <a:t>бюджета за </a:t>
            </a:r>
            <a:r>
              <a:rPr lang="ru-RU" sz="1400" b="1" dirty="0" smtClean="0"/>
              <a:t>2016 год составили 35 666,8 тыс. </a:t>
            </a:r>
            <a:r>
              <a:rPr lang="ru-RU" sz="1400" b="1" dirty="0"/>
              <a:t>руб., что </a:t>
            </a:r>
            <a:r>
              <a:rPr lang="ru-RU" sz="1400" b="1" dirty="0" smtClean="0"/>
              <a:t>ниже уровня 2015 </a:t>
            </a:r>
            <a:r>
              <a:rPr lang="ru-RU" sz="1400" b="1" dirty="0"/>
              <a:t>года на </a:t>
            </a:r>
            <a:r>
              <a:rPr lang="ru-RU" sz="1400" b="1" dirty="0" smtClean="0"/>
              <a:t>27,8 % и ниже на 44,0 % планируемого уровня 2017 года. Исполнение </a:t>
            </a:r>
            <a:r>
              <a:rPr lang="ru-RU" sz="1400" b="1" dirty="0"/>
              <a:t>годовых назначений составляет </a:t>
            </a:r>
            <a:r>
              <a:rPr lang="ru-RU" sz="1400" b="1" dirty="0" smtClean="0"/>
              <a:t>75,6 %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944216" cy="190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283773"/>
              </p:ext>
            </p:extLst>
          </p:nvPr>
        </p:nvGraphicFramePr>
        <p:xfrm>
          <a:off x="539552" y="1124744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452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В местном бюджете </a:t>
            </a:r>
            <a:r>
              <a:rPr lang="ru-RU" sz="1600" dirty="0"/>
              <a:t>на </a:t>
            </a:r>
            <a:r>
              <a:rPr lang="ru-RU" sz="1600" dirty="0" smtClean="0"/>
              <a:t>2016 </a:t>
            </a:r>
            <a:r>
              <a:rPr lang="ru-RU" sz="1600" dirty="0"/>
              <a:t>год </a:t>
            </a:r>
            <a:r>
              <a:rPr lang="ru-RU" sz="1600" dirty="0" smtClean="0"/>
              <a:t>предусмотрено 16 </a:t>
            </a:r>
            <a:r>
              <a:rPr lang="ru-RU" sz="1600" dirty="0"/>
              <a:t>ведомственных целевых программ </a:t>
            </a:r>
            <a:r>
              <a:rPr lang="ru-RU" sz="1600" dirty="0" smtClean="0"/>
              <a:t>и </a:t>
            </a:r>
            <a:r>
              <a:rPr lang="ru-RU" sz="1600" dirty="0"/>
              <a:t>расходы на реализацию вопросов местного значения по </a:t>
            </a:r>
            <a:r>
              <a:rPr lang="ru-RU" sz="1600" dirty="0" smtClean="0"/>
              <a:t>5 направлениям. </a:t>
            </a:r>
          </a:p>
          <a:p>
            <a:pPr algn="just"/>
            <a:r>
              <a:rPr lang="ru-RU" sz="1600" dirty="0" smtClean="0"/>
              <a:t>Ведомственные целевые программы и расходы на реализацию вопросов местного значения утверждены Постановлением местной администрации от 15 сентября 2015 года № 68.</a:t>
            </a:r>
          </a:p>
          <a:p>
            <a:pPr algn="just"/>
            <a:r>
              <a:rPr lang="ru-RU" sz="1600" dirty="0" smtClean="0"/>
              <a:t>В течение 2016 года в Постановление вносился ряд изменений.</a:t>
            </a:r>
            <a:endParaRPr lang="ru-RU" sz="1600" dirty="0"/>
          </a:p>
        </p:txBody>
      </p:sp>
      <p:pic>
        <p:nvPicPr>
          <p:cNvPr id="1026" name="Picture 2" descr="http://novocherkassk-gorod.ru/wordpress/wp-content/uploads/2013/03/Pr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068960"/>
            <a:ext cx="4000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5246573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4969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hlinkClick r:id="rId3" action="ppaction://hlinksldjump"/>
              </a:rPr>
              <a:t>Ведомственная целевая программа «Мероприятия по охране здоровья граждан от воздействия </a:t>
            </a:r>
            <a:r>
              <a:rPr lang="ru-RU" sz="1600" b="1" dirty="0" smtClean="0">
                <a:hlinkClick r:id="rId3" action="ppaction://hlinksldjump"/>
              </a:rPr>
              <a:t>окружающего </a:t>
            </a:r>
            <a:r>
              <a:rPr lang="ru-RU" sz="1600" b="1" dirty="0">
                <a:hlinkClick r:id="rId3" action="ppaction://hlinksldjump"/>
              </a:rPr>
              <a:t>табачного дыма и последствий потребления табака на территории муниципального </a:t>
            </a:r>
            <a:r>
              <a:rPr lang="ru-RU" sz="1600" b="1" dirty="0" smtClean="0">
                <a:hlinkClick r:id="rId3" action="ppaction://hlinksldjump"/>
              </a:rPr>
              <a:t>образования</a:t>
            </a:r>
            <a:r>
              <a:rPr lang="ru-RU" sz="1600" b="1" dirty="0">
                <a:hlinkClick r:id="rId3" action="ppaction://hlinksldjump"/>
              </a:rPr>
              <a:t>»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12776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 descr="http://s2.docme.ru/store/data/000205131_1-46f19bb7602dabd491b7d5f10100bba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232248" cy="31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10439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34 тыс. руб. </a:t>
            </a:r>
          </a:p>
          <a:p>
            <a:pPr algn="just"/>
            <a:r>
              <a:rPr lang="ru-RU" sz="1400" dirty="0" smtClean="0"/>
              <a:t>Исполнение составило 0 %</a:t>
            </a:r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166698"/>
              </p:ext>
            </p:extLst>
          </p:nvPr>
        </p:nvGraphicFramePr>
        <p:xfrm>
          <a:off x="4860032" y="1840212"/>
          <a:ext cx="3433514" cy="325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040" y="1340768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046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448272" cy="162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16633"/>
            <a:ext cx="208582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3" action="ppaction://hlinksldjump"/>
              </a:rPr>
              <a:t>Что такое бюджет?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02892" y="855296"/>
            <a:ext cx="6408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Со старонормандского bougette — это кошелёк, сумка, кожаный мешок, мешок с деньгами.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276872"/>
            <a:ext cx="6213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Бюджет - форма образования и расходования денежных средств, </a:t>
            </a:r>
            <a:r>
              <a:rPr lang="ru-RU" sz="1400" dirty="0"/>
              <a:t>предназначенных для финансового обеспечения задач и функций государства и местного </a:t>
            </a:r>
            <a:r>
              <a:rPr lang="ru-RU" sz="1400" dirty="0" smtClean="0"/>
              <a:t>самоуправления </a:t>
            </a:r>
            <a:r>
              <a:rPr lang="ru-RU" sz="1400" dirty="0"/>
              <a:t>(Бюджетный кодекс РФ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4149080"/>
            <a:ext cx="47501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Каждый житель муниципального образования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  <a:endParaRPr lang="ru-RU" sz="1400" dirty="0"/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5515190"/>
            <a:ext cx="8766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</a:t>
            </a:r>
            <a:endParaRPr lang="ru-RU" sz="1400" dirty="0"/>
          </a:p>
          <a:p>
            <a:r>
              <a:rPr lang="ru-RU" sz="1400" dirty="0" smtClean="0"/>
              <a:t>и эффективно, приносят конкретные результаты как для общества в целом, так и для каждой семьи, для каждого человека.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8" y="2132856"/>
            <a:ext cx="20324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://i2.wp.com/tulactive.ru/wp-content/uploads/2015/01/budzhet.png?resize=600%2C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36" y="3212976"/>
            <a:ext cx="3208800" cy="21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81" y="5301208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06489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«Участие </a:t>
            </a:r>
            <a:r>
              <a:rPr lang="ru-RU" sz="1600" b="1" dirty="0">
                <a:hlinkClick r:id="rId3" action="ppaction://hlinksldjump"/>
              </a:rPr>
              <a:t>в деятельности по профилактике правонарушений»</a:t>
            </a:r>
            <a:endParaRPr lang="ru-RU" sz="1600" b="1" dirty="0"/>
          </a:p>
        </p:txBody>
      </p:sp>
      <p:pic>
        <p:nvPicPr>
          <p:cNvPr id="3074" name="Picture 2" descr="http://38.rpn.gov.ru/sites/default/files/board_enews_smal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1" y="1340768"/>
            <a:ext cx="3713100" cy="25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30120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20 тыс. руб. </a:t>
            </a:r>
          </a:p>
          <a:p>
            <a:pPr algn="just"/>
            <a:r>
              <a:rPr lang="ru-RU" sz="1400" dirty="0" smtClean="0"/>
              <a:t>Исполнение составило 0 %.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02771"/>
              </p:ext>
            </p:extLst>
          </p:nvPr>
        </p:nvGraphicFramePr>
        <p:xfrm>
          <a:off x="421196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1602378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430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30" y="4840416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«Участие в реализации мер по профилактике дорожно-транспортного травматизма на территории муниципального образования»</a:t>
            </a:r>
            <a:endParaRPr lang="ru-RU" sz="1600" b="1" dirty="0"/>
          </a:p>
        </p:txBody>
      </p:sp>
      <p:pic>
        <p:nvPicPr>
          <p:cNvPr id="4098" name="Picture 2" descr="http://18.uzl-school.ru/upload/ju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8" y="1484784"/>
            <a:ext cx="28025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698236"/>
            <a:ext cx="562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30,6 тыс. руб.</a:t>
            </a:r>
          </a:p>
          <a:p>
            <a:pPr algn="just"/>
            <a:r>
              <a:rPr lang="ru-RU" sz="1400" dirty="0" smtClean="0"/>
              <a:t>Исполнение составило 0 %. 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52255"/>
              </p:ext>
            </p:extLst>
          </p:nvPr>
        </p:nvGraphicFramePr>
        <p:xfrm>
          <a:off x="3631430" y="14543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5976" y="959307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29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«Участие </a:t>
            </a:r>
            <a:r>
              <a:rPr lang="ru-RU" sz="1600" b="1" dirty="0" smtClean="0">
                <a:hlinkClick r:id="rId3" action="ppaction://hlinksldjump"/>
              </a:rPr>
              <a:t>в </a:t>
            </a:r>
            <a:r>
              <a:rPr lang="ru-RU" sz="1600" b="1" dirty="0">
                <a:hlinkClick r:id="rId3" action="ppaction://hlinksldjump"/>
              </a:rPr>
              <a:t>мероприятиях по профилактике незаконного потребления наркотических средств и психотропных веществ, </a:t>
            </a:r>
            <a:r>
              <a:rPr lang="ru-RU" sz="1600" b="1" dirty="0" smtClean="0">
                <a:hlinkClick r:id="rId3" action="ppaction://hlinksldjump"/>
              </a:rPr>
              <a:t>иных потенциально опасных </a:t>
            </a:r>
            <a:r>
              <a:rPr lang="ru-RU" sz="1600" b="1" dirty="0" err="1" smtClean="0">
                <a:hlinkClick r:id="rId3" action="ppaction://hlinksldjump"/>
              </a:rPr>
              <a:t>психоактивных</a:t>
            </a:r>
            <a:r>
              <a:rPr lang="ru-RU" sz="1600" b="1" dirty="0" smtClean="0">
                <a:hlinkClick r:id="rId3" action="ppaction://hlinksldjump"/>
              </a:rPr>
              <a:t> веществ, наркомании</a:t>
            </a:r>
            <a:r>
              <a:rPr lang="ru-RU" sz="1600" b="1" dirty="0">
                <a:hlinkClick r:id="rId3" action="ppaction://hlinksldjump"/>
              </a:rPr>
              <a:t>»</a:t>
            </a:r>
            <a:endParaRPr lang="ru-RU" sz="1600" b="1" dirty="0"/>
          </a:p>
        </p:txBody>
      </p:sp>
      <p:pic>
        <p:nvPicPr>
          <p:cNvPr id="5122" name="Picture 2" descr="http://deti.jofo.ru/data/userfiles/106/images/582569-img_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7" y="1429417"/>
            <a:ext cx="292041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867" y="4186904"/>
            <a:ext cx="5191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35 тыс. руб. </a:t>
            </a:r>
          </a:p>
          <a:p>
            <a:pPr algn="just"/>
            <a:r>
              <a:rPr lang="ru-RU" sz="1400" dirty="0" smtClean="0"/>
              <a:t>Исполнение составило 0 %.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09971"/>
              </p:ext>
            </p:extLst>
          </p:nvPr>
        </p:nvGraphicFramePr>
        <p:xfrm>
          <a:off x="3923928" y="1844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1429417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4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85" y="5554854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3" action="ppaction://hlinksldjump"/>
              </a:rPr>
              <a:t>Профилактика терроризма и экстремизма, а также минимизация и (или) ликвидация последствий проявлений терроризма и экстремизма на территории муниципального образования»</a:t>
            </a:r>
            <a:endParaRPr lang="ru-RU" sz="1600" b="1" dirty="0"/>
          </a:p>
        </p:txBody>
      </p:sp>
      <p:pic>
        <p:nvPicPr>
          <p:cNvPr id="6146" name="Picture 2" descr="http://www.sgau.ru/files/pages/17137/1448472437general_pages_25_November_2015_i17137_profilaktika_ekstremizma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7" y="1268760"/>
            <a:ext cx="3243883" cy="2432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2477728" y="4754635"/>
            <a:ext cx="47174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</a:t>
            </a:r>
            <a:r>
              <a:rPr lang="ru-RU" sz="1400" dirty="0" smtClean="0"/>
              <a:t>округ в размере 60,3 тыс. руб.</a:t>
            </a:r>
          </a:p>
          <a:p>
            <a:pPr algn="just"/>
            <a:r>
              <a:rPr lang="ru-RU" sz="1400" dirty="0" smtClean="0"/>
              <a:t> Исполнение составило 0 %.</a:t>
            </a:r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691972"/>
              </p:ext>
            </p:extLst>
          </p:nvPr>
        </p:nvGraphicFramePr>
        <p:xfrm>
          <a:off x="4067944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1124744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64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85183"/>
            <a:ext cx="1086885" cy="7397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«Военно-патриотическое воспитание молодежи</a:t>
            </a:r>
            <a:r>
              <a:rPr lang="ru-RU" sz="1600" b="1" dirty="0" smtClean="0">
                <a:hlinkClick r:id="rId3" action="ppaction://hlinksldjump"/>
              </a:rPr>
              <a:t>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836712"/>
            <a:ext cx="54726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  проведен </a:t>
            </a:r>
            <a:r>
              <a:rPr lang="ru-RU" sz="1400" b="1" dirty="0" smtClean="0"/>
              <a:t>военно-полевой выход </a:t>
            </a:r>
            <a:r>
              <a:rPr lang="ru-RU" sz="1400" b="1" dirty="0"/>
              <a:t>«Мобилизация</a:t>
            </a:r>
            <a:r>
              <a:rPr lang="ru-RU" sz="1400" b="1" dirty="0" smtClean="0"/>
              <a:t>» для подростков старшего школьного возраста.</a:t>
            </a:r>
          </a:p>
          <a:p>
            <a:pPr algn="just"/>
            <a:r>
              <a:rPr lang="ru-RU" sz="1400" dirty="0" smtClean="0"/>
              <a:t>Приняло участие 70 подростков, проживающих на территории муниципального образования.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/>
              <a:t>В результате проведения </a:t>
            </a:r>
            <a:r>
              <a:rPr lang="ru-RU" sz="1400" dirty="0" smtClean="0"/>
              <a:t>мероприятия </a:t>
            </a:r>
            <a:r>
              <a:rPr lang="ru-RU" sz="1400" dirty="0"/>
              <a:t>были созданы условия для формирования высокого патриотического сознания, чувства гражданской ответственности, верности своему Отечеству, готовности к созиданию на благо Отечества и выполнению гражданского долга у молодежи, проживающей на территории МО </a:t>
            </a:r>
            <a:r>
              <a:rPr lang="ru-RU" sz="1400" dirty="0" smtClean="0"/>
              <a:t>Морской.</a:t>
            </a:r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34481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На базе общеобразовательной </a:t>
            </a:r>
            <a:r>
              <a:rPr lang="ru-RU" sz="1400" dirty="0" smtClean="0"/>
              <a:t>школы, находящейся </a:t>
            </a:r>
            <a:r>
              <a:rPr lang="ru-RU" sz="1400" dirty="0"/>
              <a:t>на территории муниципального образования, проведена интерактивная программа «Оружие Победы</a:t>
            </a:r>
            <a:r>
              <a:rPr lang="ru-RU" sz="1400" dirty="0" smtClean="0"/>
              <a:t>». </a:t>
            </a:r>
            <a:endParaRPr lang="ru-RU" sz="1400" dirty="0"/>
          </a:p>
          <a:p>
            <a:pPr algn="just"/>
            <a:r>
              <a:rPr lang="ru-RU" sz="1400" dirty="0"/>
              <a:t>Приняло участие 100 несовершеннолетних, проживающих на территории муниципального </a:t>
            </a:r>
            <a:r>
              <a:rPr lang="ru-RU" sz="1400" dirty="0" smtClean="0"/>
              <a:t>образования.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результате проведения мероприятия были созданы условия для гражданского самовыражения и развитие системы патриотического воспитания, позволяющие формировать патриотическое сознание молодежи как важнейшей ценности - основы духовно-нравственного единства </a:t>
            </a:r>
            <a:r>
              <a:rPr lang="ru-RU" sz="1400" dirty="0" smtClean="0"/>
              <a:t>общества.</a:t>
            </a:r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179 тыс. </a:t>
            </a:r>
            <a:r>
              <a:rPr lang="ru-RU" sz="1400" dirty="0"/>
              <a:t>руб. </a:t>
            </a:r>
            <a:endParaRPr lang="ru-RU" sz="1400" dirty="0" smtClean="0"/>
          </a:p>
          <a:p>
            <a:pPr algn="just"/>
            <a:r>
              <a:rPr lang="ru-RU" sz="1400" dirty="0" smtClean="0"/>
              <a:t>Исполнение составило 99,7 %</a:t>
            </a:r>
            <a:endParaRPr lang="ru-RU" sz="1400" dirty="0"/>
          </a:p>
        </p:txBody>
      </p:sp>
      <p:pic>
        <p:nvPicPr>
          <p:cNvPr id="7170" name="Picture 2" descr="http://www.animated-gifs.eu/war-soldiers-5/00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27" y="1058217"/>
            <a:ext cx="2376264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225942"/>
              </p:ext>
            </p:extLst>
          </p:nvPr>
        </p:nvGraphicFramePr>
        <p:xfrm>
          <a:off x="3563888" y="5733256"/>
          <a:ext cx="3024336" cy="101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702" y="6093296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80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61395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«Организация и проведение местных и участие в организации и проведении городских праздничных и иных зрелищных мероприятий»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980728"/>
            <a:ext cx="55446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программы:  </a:t>
            </a:r>
          </a:p>
          <a:p>
            <a:pPr algn="just"/>
            <a:r>
              <a:rPr lang="ru-RU" sz="1400" dirty="0" smtClean="0"/>
              <a:t>- Организация поздравлений жителей с 72-ой годовщиной снятия блокады Ленинграда, с вручением цветов. В мероприятии приняли участие 114 человек;  </a:t>
            </a:r>
          </a:p>
          <a:p>
            <a:pPr algn="just"/>
            <a:r>
              <a:rPr lang="ru-RU" sz="1400" dirty="0" smtClean="0"/>
              <a:t>- проведены праздничные концертные  программы, посвященные 71-летию Победы, с вручением цветов ветеранам.</a:t>
            </a:r>
          </a:p>
          <a:p>
            <a:pPr algn="just"/>
            <a:r>
              <a:rPr lang="ru-RU" sz="1400" dirty="0" smtClean="0"/>
              <a:t>В мероприятии приняли участие 500 человек.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Проведена концертная программа ко дню 8 Марта. Приняло участие в мероприятии 114 человек.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Проведено мероприятия, посвященное Международному Дню инвалидов с привлечением 130 человек.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Проведено мероприятие, посвященное Дню пожилого человека с привлечением 467 человек.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проведены 2 детских новогодних  спектаклей и ряд новогодних мероприятия с вручением подарков, в которых приняло участие 3218 жителей.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8194" name="Picture 2" descr="https://im1-tub-ru.yandex.net/i?id=c0c8fe46b6b1e569d63f5bd3732537ff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5" y="1484784"/>
            <a:ext cx="288366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214" y="472514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endParaRPr lang="ru-RU" sz="1400" dirty="0" smtClean="0"/>
          </a:p>
          <a:p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</a:t>
            </a:r>
            <a:endParaRPr lang="ru-RU" sz="1400" dirty="0" smtClean="0"/>
          </a:p>
          <a:p>
            <a:r>
              <a:rPr lang="ru-RU" sz="1400" dirty="0" smtClean="0"/>
              <a:t>Муниципального образования </a:t>
            </a:r>
            <a:r>
              <a:rPr lang="ru-RU" sz="1400" dirty="0"/>
              <a:t>Санкт-Петербурга </a:t>
            </a:r>
            <a:endParaRPr lang="ru-RU" sz="1400" dirty="0" smtClean="0"/>
          </a:p>
          <a:p>
            <a:r>
              <a:rPr lang="ru-RU" sz="1400" dirty="0" smtClean="0"/>
              <a:t>муниципальный </a:t>
            </a:r>
            <a:r>
              <a:rPr lang="ru-RU" sz="1400" dirty="0"/>
              <a:t>округ </a:t>
            </a:r>
            <a:r>
              <a:rPr lang="ru-RU" sz="1400" dirty="0" smtClean="0"/>
              <a:t>Морской в размере </a:t>
            </a:r>
          </a:p>
          <a:p>
            <a:r>
              <a:rPr lang="ru-RU" sz="1400" dirty="0" smtClean="0"/>
              <a:t>2 367,5 тыс. руб. Исполнение составило 33,8 %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92851"/>
              </p:ext>
            </p:extLst>
          </p:nvPr>
        </p:nvGraphicFramePr>
        <p:xfrm>
          <a:off x="4323109" y="4725144"/>
          <a:ext cx="442535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5166" y="4630520"/>
            <a:ext cx="244329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/>
              <a:t>Фактическое исполнение программы </a:t>
            </a:r>
          </a:p>
          <a:p>
            <a:r>
              <a:rPr lang="ru-RU" sz="1000" dirty="0" smtClean="0"/>
              <a:t>в 2015 и в 2016 г. и план на 2017 год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14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06" y="3391514"/>
            <a:ext cx="1070694" cy="728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«Организация и проведение мероприятий по сохранению и развитию местных традиций и обрядов» </a:t>
            </a:r>
            <a:endParaRPr lang="ru-RU" sz="1600" b="1" dirty="0"/>
          </a:p>
        </p:txBody>
      </p:sp>
      <p:pic>
        <p:nvPicPr>
          <p:cNvPr id="9218" name="Picture 2" descr="http://www.funlib.ru/cimg/2014/101617/09506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6896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1412776"/>
            <a:ext cx="55446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программы:     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проведено мероприятия «Чудеса своими руками, в котором приняло участие 15 человек;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 проведено поздравление жителей,   проживающих на территории МО с юбилейными датами от 70 лет старше.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Плановое финансирование ведомственной целевой программы предусмотрено из местного бюджета внутригородского муниципального образования Санкт-Петербурга муниципальный округ Морской в размере 307,4 тыс. руб. </a:t>
            </a:r>
          </a:p>
          <a:p>
            <a:pPr algn="just"/>
            <a:r>
              <a:rPr lang="ru-RU" sz="1400" dirty="0" smtClean="0"/>
              <a:t>Исполнение составило. 58 %.</a:t>
            </a:r>
          </a:p>
          <a:p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252159"/>
              </p:ext>
            </p:extLst>
          </p:nvPr>
        </p:nvGraphicFramePr>
        <p:xfrm>
          <a:off x="3515682" y="4581128"/>
          <a:ext cx="3672408" cy="21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5301208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03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3767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3" action="ppaction://hlinksldjump"/>
              </a:rPr>
              <a:t>Организация и проведение досуговых мероприятий для жителей муниципального образования»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556792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программы:     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проведены тематические экскурсии </a:t>
            </a:r>
            <a:r>
              <a:rPr lang="ru-RU" sz="1400" dirty="0"/>
              <a:t>по историческим местам Санкт-Петербурга и Ленинградской области для </a:t>
            </a:r>
            <a:r>
              <a:rPr lang="ru-RU" sz="1400" dirty="0" smtClean="0"/>
              <a:t>270 жителей муниципального образования;</a:t>
            </a: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проведено массовое мероприятие </a:t>
            </a:r>
            <a:r>
              <a:rPr lang="ru-RU" sz="1400" dirty="0"/>
              <a:t>«День нашего двора» для жителей, проживающих на территории </a:t>
            </a:r>
            <a:r>
              <a:rPr lang="ru-RU" sz="1400" dirty="0" smtClean="0"/>
              <a:t>МО, в котором приняло участие 200 человек;</a:t>
            </a: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 приобретено 59 билетов </a:t>
            </a:r>
            <a:r>
              <a:rPr lang="ru-RU" sz="1400" dirty="0"/>
              <a:t>в театры и концертные </a:t>
            </a:r>
            <a:r>
              <a:rPr lang="ru-RU" sz="1400" dirty="0" smtClean="0"/>
              <a:t>залы.</a:t>
            </a:r>
          </a:p>
          <a:p>
            <a:pPr algn="just"/>
            <a:r>
              <a:rPr lang="ru-RU" sz="1400" dirty="0" smtClean="0"/>
              <a:t>  </a:t>
            </a:r>
          </a:p>
          <a:p>
            <a:pPr algn="just"/>
            <a:r>
              <a:rPr lang="ru-RU" sz="1400" dirty="0" smtClean="0"/>
              <a:t>Плановое финансирование ведомственной целевой программы предусмотрено из местного бюджета внутригородского муниципального образования Санкт-Петербурга муниципальный округ Морской в размере 265,0 тыс. руб.</a:t>
            </a:r>
          </a:p>
          <a:p>
            <a:pPr algn="just"/>
            <a:r>
              <a:rPr lang="ru-RU" sz="1400" dirty="0" smtClean="0"/>
              <a:t>Исполнение составило 100% </a:t>
            </a:r>
          </a:p>
          <a:p>
            <a:endParaRPr lang="ru-RU" sz="1400" dirty="0"/>
          </a:p>
        </p:txBody>
      </p:sp>
      <p:pic>
        <p:nvPicPr>
          <p:cNvPr id="10242" name="Picture 2" descr="http://filling-form.ru/pars_docs/refs/23/22303/22303_html_m50ca25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6" y="1700808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329286"/>
              </p:ext>
            </p:extLst>
          </p:nvPr>
        </p:nvGraphicFramePr>
        <p:xfrm>
          <a:off x="179512" y="4689276"/>
          <a:ext cx="3003587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5923" y="5805264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98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Картинка\Картинка-1\29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99"/>
            <a:ext cx="8856984" cy="66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3" action="ppaction://hlinksldjump"/>
              </a:rPr>
              <a:t>Проведение физкультурно-оздоровительных мероприятий»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86247"/>
            <a:ext cx="55446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программы:     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проведены занятия  по  йоге с привлечением 18 человек;</a:t>
            </a: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проведены занятия  </a:t>
            </a:r>
            <a:r>
              <a:rPr lang="ru-RU" sz="1400" dirty="0"/>
              <a:t>по </a:t>
            </a:r>
            <a:r>
              <a:rPr lang="ru-RU" sz="1400" dirty="0" smtClean="0"/>
              <a:t>скандинавской ходьбе  с привлечением 32 человека.</a:t>
            </a: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algn="just"/>
            <a:r>
              <a:rPr lang="ru-RU" sz="1400" dirty="0" smtClean="0"/>
              <a:t>  </a:t>
            </a:r>
          </a:p>
          <a:p>
            <a:pPr algn="just"/>
            <a:r>
              <a:rPr lang="ru-RU" sz="1400" dirty="0" smtClean="0"/>
              <a:t>Плановое финансирование ведомственной целевой программы предусмотрено из местного бюджета внутригородского муниципального образования Санкт-Петербурга муниципальный округ Морской в размере 221,0 тыс. руб. </a:t>
            </a:r>
          </a:p>
          <a:p>
            <a:pPr algn="just"/>
            <a:r>
              <a:rPr lang="ru-RU" sz="1400" dirty="0" smtClean="0"/>
              <a:t>Исполнение составило 92,6 %. </a:t>
            </a:r>
          </a:p>
          <a:p>
            <a:endParaRPr lang="ru-RU" sz="1400" dirty="0"/>
          </a:p>
        </p:txBody>
      </p:sp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98"/>
            <a:ext cx="1300610" cy="885192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531940"/>
              </p:ext>
            </p:extLst>
          </p:nvPr>
        </p:nvGraphicFramePr>
        <p:xfrm>
          <a:off x="6588224" y="2708920"/>
          <a:ext cx="2447764" cy="400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05002" y="2420888"/>
            <a:ext cx="289374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Фактическое исполнение программы </a:t>
            </a:r>
          </a:p>
          <a:p>
            <a:r>
              <a:rPr lang="ru-RU" sz="1200" dirty="0" smtClean="0"/>
              <a:t>в 2015 и в 2016 г. и план на 2017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342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3" action="ppaction://hlinksldjump"/>
              </a:rPr>
              <a:t>Периодические издания, учрежденные представительным органом»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4034" y="1657543"/>
            <a:ext cx="5544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реализации ведомственной целевой программы выпущено и распространено 9 номеров газеты </a:t>
            </a:r>
            <a:r>
              <a:rPr lang="ru-RU" sz="1400" dirty="0"/>
              <a:t>«Округ </a:t>
            </a:r>
            <a:r>
              <a:rPr lang="ru-RU" sz="1400" dirty="0" smtClean="0"/>
              <a:t>Морской» в количестве 4,5 тыс. экз. каждого выпуска.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Плановое финансирование ведомственной целевой программы предусмотрено из местного бюджета внутригородского муниципального образования Санкт-Петербурга муниципальный округ Морской в размере 996,8 тыс. руб.</a:t>
            </a:r>
          </a:p>
          <a:p>
            <a:pPr algn="just"/>
            <a:r>
              <a:rPr lang="ru-RU" sz="1400" dirty="0" smtClean="0"/>
              <a:t>Исполнение составило 83,8 %. </a:t>
            </a:r>
          </a:p>
          <a:p>
            <a:pPr algn="just"/>
            <a:endParaRPr lang="ru-RU" sz="1400" dirty="0"/>
          </a:p>
        </p:txBody>
      </p:sp>
      <p:pic>
        <p:nvPicPr>
          <p:cNvPr id="12290" name="Picture 2" descr="https://im1-tub-ru.yandex.net/i?id=c3b31f8c79612c3e71135a5a18a04a78&amp;n=33&amp;h=215&amp;w=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395"/>
            <a:ext cx="26217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07707"/>
              </p:ext>
            </p:extLst>
          </p:nvPr>
        </p:nvGraphicFramePr>
        <p:xfrm>
          <a:off x="3491880" y="39319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4869160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96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6" y="1264506"/>
            <a:ext cx="3319961" cy="221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1" y="1052736"/>
            <a:ext cx="2636848" cy="26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6" y="3757635"/>
            <a:ext cx="3310368" cy="23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28" y="3780827"/>
            <a:ext cx="3127373" cy="23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16632"/>
            <a:ext cx="414568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6" action="ppaction://hlinksldjump"/>
              </a:rPr>
              <a:t>Физические </a:t>
            </a:r>
            <a:r>
              <a:rPr lang="ru-RU" sz="1600" b="1" dirty="0">
                <a:hlinkClick r:id="rId6" action="ppaction://hlinksldjump"/>
              </a:rPr>
              <a:t>лица </a:t>
            </a:r>
            <a:r>
              <a:rPr lang="ru-RU" sz="1600" b="1" dirty="0" smtClean="0">
                <a:hlinkClick r:id="rId6" action="ppaction://hlinksldjump"/>
              </a:rPr>
              <a:t>- налогоплательщики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89998" y="2933006"/>
            <a:ext cx="190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Налог </a:t>
            </a:r>
            <a:r>
              <a:rPr lang="ru-RU" sz="1200" b="1" dirty="0"/>
              <a:t>на доходы физических лиц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42978" y="3163839"/>
            <a:ext cx="177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Налог </a:t>
            </a:r>
            <a:r>
              <a:rPr lang="ru-RU" sz="1200" b="1" dirty="0"/>
              <a:t>на имущество физических лиц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17233" y="544824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  <a:p>
            <a:r>
              <a:rPr lang="ru-RU" sz="1200" b="1" dirty="0"/>
              <a:t>Транспортный налог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5661248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</a:rPr>
              <a:t>Земельный </a:t>
            </a:r>
            <a:r>
              <a:rPr lang="ru-RU" sz="1200" b="1" dirty="0">
                <a:solidFill>
                  <a:srgbClr val="FFFF00"/>
                </a:solidFill>
              </a:rPr>
              <a:t>налог</a:t>
            </a:r>
            <a:endParaRPr lang="ru-RU" sz="1200" dirty="0">
              <a:solidFill>
                <a:srgbClr val="FFFF00"/>
              </a:solidFill>
            </a:endParaRPr>
          </a:p>
          <a:p>
            <a:r>
              <a:rPr lang="ru-RU" sz="1200" b="1" dirty="0"/>
              <a:t>Земельный налог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92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06641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3" action="ppaction://hlinksldjump"/>
              </a:rPr>
              <a:t>Благоустройство придомовых территорий и территорий дворов» 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73415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рамках реализации ведомственной целевой программы: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Выполнено благоустройство дворовых территорий.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Восстановление асфальтобетонного </a:t>
            </a:r>
            <a:r>
              <a:rPr lang="ru-RU" sz="1400" dirty="0"/>
              <a:t>покрытия </a:t>
            </a:r>
            <a:r>
              <a:rPr lang="ru-RU" sz="1400" dirty="0" smtClean="0"/>
              <a:t>площадью 3815,9 м</a:t>
            </a:r>
            <a:r>
              <a:rPr lang="ru-RU" sz="1400" baseline="30000" dirty="0" smtClean="0"/>
              <a:t>2;</a:t>
            </a:r>
          </a:p>
          <a:p>
            <a:r>
              <a:rPr lang="ru-RU" sz="1400" dirty="0" smtClean="0"/>
              <a:t>-   Установка газонных ограждений по следующим адресам:  ул</a:t>
            </a:r>
            <a:r>
              <a:rPr lang="ru-RU" sz="1400" dirty="0"/>
              <a:t>. Кораблестроителей, д.23, к.2 – ул. Наличная, д.36, к.7 – 333 </a:t>
            </a:r>
            <a:r>
              <a:rPr lang="ru-RU" sz="1400" dirty="0" err="1"/>
              <a:t>м.п</a:t>
            </a:r>
            <a:r>
              <a:rPr lang="ru-RU" sz="1400" dirty="0" smtClean="0"/>
              <a:t>.; ул. Наличная, д.36, к.7 – ул. Наличная, д.36, к.6 – 120 </a:t>
            </a:r>
            <a:r>
              <a:rPr lang="ru-RU" sz="1400" dirty="0" err="1" smtClean="0"/>
              <a:t>м.п</a:t>
            </a:r>
            <a:r>
              <a:rPr lang="ru-RU" sz="1400" dirty="0" smtClean="0"/>
              <a:t>.; ул. Наличная, д.36, к.5-к.6 – 125 </a:t>
            </a:r>
            <a:r>
              <a:rPr lang="ru-RU" sz="1400" dirty="0" err="1" smtClean="0"/>
              <a:t>м.п</a:t>
            </a:r>
            <a:r>
              <a:rPr lang="ru-RU" sz="1400" dirty="0" smtClean="0"/>
              <a:t>.; ул. Наличная, д.36, к.5-к.4 – 97 </a:t>
            </a:r>
            <a:r>
              <a:rPr lang="ru-RU" sz="1400" dirty="0" err="1" smtClean="0"/>
              <a:t>м.п</a:t>
            </a:r>
            <a:r>
              <a:rPr lang="ru-RU" sz="1400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Плановое финансирование ведомственной целевой программы предусмотрено из местного бюджета внутригородского муниципального образования Санкт-Петербурга муниципальный округ Морской в размере 5 757,5 тыс. руб. </a:t>
            </a:r>
          </a:p>
          <a:p>
            <a:pPr algn="just"/>
            <a:r>
              <a:rPr lang="ru-RU" sz="1400" dirty="0" smtClean="0"/>
              <a:t>Исполнение составило 74,8 %</a:t>
            </a:r>
            <a:endParaRPr lang="ru-RU" sz="1400" dirty="0"/>
          </a:p>
        </p:txBody>
      </p:sp>
      <p:pic>
        <p:nvPicPr>
          <p:cNvPr id="13316" name="Picture 4" descr="http://cs624230.vk.me/v624230688/104fe/ZH8I03TMeX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786852" cy="140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143204"/>
              </p:ext>
            </p:extLst>
          </p:nvPr>
        </p:nvGraphicFramePr>
        <p:xfrm>
          <a:off x="4139952" y="4454498"/>
          <a:ext cx="4239369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8091" y="4005064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0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2" action="ppaction://hlinksldjump"/>
              </a:rPr>
              <a:t>«Озеленение территории муниципального образования»</a:t>
            </a:r>
            <a:endParaRPr lang="ru-RU" sz="1600" b="1" dirty="0"/>
          </a:p>
        </p:txBody>
      </p:sp>
      <p:pic>
        <p:nvPicPr>
          <p:cNvPr id="14338" name="Picture 2" descr="http://www.ozgunresimler.com/data/media/3399/nature_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944880"/>
            <a:ext cx="5760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 рамках реализации ведомственной целевой программы:</a:t>
            </a:r>
          </a:p>
          <a:p>
            <a:pPr algn="ctr"/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/>
              <a:t>Выполнено озеленение территории и осуществлен уход за зелеными насаждениями.</a:t>
            </a:r>
          </a:p>
          <a:p>
            <a:pPr algn="just"/>
            <a:endParaRPr lang="ru-RU" sz="1400" dirty="0" smtClean="0"/>
          </a:p>
          <a:p>
            <a:pPr lvl="0" algn="just"/>
            <a:r>
              <a:rPr lang="ru-RU" sz="1400" dirty="0" smtClean="0"/>
              <a:t>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Произведена посадка 246 деревьев и 100 кустов по следующим адресам: </a:t>
            </a:r>
          </a:p>
          <a:p>
            <a:r>
              <a:rPr lang="ru-RU" sz="1400" dirty="0" smtClean="0"/>
              <a:t>-</a:t>
            </a:r>
            <a:r>
              <a:rPr lang="ru-RU" sz="1400" dirty="0"/>
              <a:t> </a:t>
            </a:r>
            <a:r>
              <a:rPr lang="ru-RU" sz="1200" b="1" dirty="0"/>
              <a:t>ул. Кораблестроителей, д.19, к.1, </a:t>
            </a:r>
            <a:r>
              <a:rPr lang="ru-RU" sz="1200" b="1" dirty="0" err="1"/>
              <a:t>лит.Б</a:t>
            </a:r>
            <a:r>
              <a:rPr lang="ru-RU" sz="1200" b="1" dirty="0"/>
              <a:t> – 54 шт</a:t>
            </a:r>
            <a:r>
              <a:rPr lang="ru-RU" sz="1200" b="1" dirty="0" smtClean="0"/>
              <a:t>.; </a:t>
            </a:r>
            <a:r>
              <a:rPr lang="ru-RU" sz="1200" b="1" dirty="0" err="1" smtClean="0"/>
              <a:t>ул.Кораблестроителей</a:t>
            </a:r>
            <a:r>
              <a:rPr lang="ru-RU" sz="1200" b="1" dirty="0"/>
              <a:t>, д.19, к.1, </a:t>
            </a:r>
            <a:r>
              <a:rPr lang="ru-RU" sz="1200" b="1" dirty="0" err="1"/>
              <a:t>лит.В</a:t>
            </a:r>
            <a:r>
              <a:rPr lang="ru-RU" sz="1200" b="1" dirty="0"/>
              <a:t> – 26 шт.;</a:t>
            </a:r>
          </a:p>
          <a:p>
            <a:r>
              <a:rPr lang="ru-RU" sz="1200" b="1" dirty="0"/>
              <a:t>ул. Кораблестроителей, д.16, к.1 – 3 шт.;</a:t>
            </a:r>
          </a:p>
          <a:p>
            <a:r>
              <a:rPr lang="ru-RU" sz="1200" b="1" dirty="0"/>
              <a:t>ул. Кораблестроителей, д.23, к1-2 – 11 шт.;</a:t>
            </a:r>
          </a:p>
          <a:p>
            <a:r>
              <a:rPr lang="ru-RU" sz="1200" b="1" dirty="0"/>
              <a:t>ул. Наличная, д.34 – 8 шт.;</a:t>
            </a:r>
          </a:p>
          <a:p>
            <a:r>
              <a:rPr lang="ru-RU" sz="1200" b="1" dirty="0"/>
              <a:t>ул. Наличная, д.36/2-д.36/1 – 1 шт.;</a:t>
            </a:r>
          </a:p>
          <a:p>
            <a:r>
              <a:rPr lang="ru-RU" sz="1200" b="1" dirty="0"/>
              <a:t>ул. Наличная, д.36/2-д.36/3 – 7 шт.;</a:t>
            </a:r>
          </a:p>
          <a:p>
            <a:r>
              <a:rPr lang="ru-RU" sz="1200" b="1" dirty="0"/>
              <a:t>ул. Наличная, д.36/4-д.36/5 – 5 шт.;</a:t>
            </a:r>
          </a:p>
          <a:p>
            <a:r>
              <a:rPr lang="ru-RU" sz="1200" b="1" dirty="0"/>
              <a:t>ул. Наличная, д.36, к.5-6 – 1 шт.;</a:t>
            </a:r>
          </a:p>
          <a:p>
            <a:r>
              <a:rPr lang="ru-RU" sz="1200" b="1" dirty="0"/>
              <a:t>ул. Наличная, д.36/6-д.36/7 – 12 шт.;</a:t>
            </a:r>
          </a:p>
          <a:p>
            <a:r>
              <a:rPr lang="ru-RU" sz="1200" b="1" dirty="0"/>
              <a:t>Внутриквартальный сквер на Наличной ул., д.45, к.1 – 17 шт.;</a:t>
            </a:r>
          </a:p>
          <a:p>
            <a:r>
              <a:rPr lang="ru-RU" sz="1200" b="1" dirty="0"/>
              <a:t>Морская наб., д.17 – 1 шт.;</a:t>
            </a:r>
          </a:p>
          <a:p>
            <a:r>
              <a:rPr lang="ru-RU" sz="1200" b="1" dirty="0"/>
              <a:t>Морская наб., д.15 – 3 шт.;</a:t>
            </a:r>
          </a:p>
          <a:p>
            <a:r>
              <a:rPr lang="ru-RU" sz="1200" b="1" dirty="0"/>
              <a:t>ул. Кораблестроителей, внутриквартальный сквер во дворе д.16, к.3, лит А – 28 шт.;</a:t>
            </a:r>
          </a:p>
          <a:p>
            <a:r>
              <a:rPr lang="ru-RU" sz="1200" b="1" dirty="0"/>
              <a:t>ул. Кораблестроителей, д.22, к.1 – 22 шт.;</a:t>
            </a:r>
          </a:p>
          <a:p>
            <a:r>
              <a:rPr lang="ru-RU" sz="1200" b="1" dirty="0"/>
              <a:t>ул. Кораблестроителей, внутриквартальный сквер напротив д.22, к.2, </a:t>
            </a:r>
            <a:r>
              <a:rPr lang="ru-RU" sz="1200" b="1" dirty="0" err="1"/>
              <a:t>лит.А</a:t>
            </a:r>
            <a:r>
              <a:rPr lang="ru-RU" sz="1200" b="1" dirty="0"/>
              <a:t> – 21 шт.;</a:t>
            </a:r>
          </a:p>
          <a:p>
            <a:r>
              <a:rPr lang="ru-RU" sz="1200" b="1" dirty="0"/>
              <a:t>ул. Нахимова, внутриквартальный сквер у д.11, к.2, лит. А – 26 шт.;</a:t>
            </a:r>
          </a:p>
          <a:p>
            <a:r>
              <a:rPr lang="ru-RU" sz="1200" b="1" dirty="0"/>
              <a:t>Внутриквартальный сквер на </a:t>
            </a:r>
            <a:r>
              <a:rPr lang="ru-RU" sz="1200" b="1" dirty="0" err="1"/>
              <a:t>ул.Беринга</a:t>
            </a:r>
            <a:r>
              <a:rPr lang="ru-RU" sz="1200" b="1" dirty="0"/>
              <a:t>, д.32, д.36 – 100 шт.</a:t>
            </a:r>
          </a:p>
          <a:p>
            <a:pPr algn="just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50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68960"/>
            <a:ext cx="911877" cy="6206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1111964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</a:t>
            </a:r>
            <a:r>
              <a:rPr lang="ru-RU" sz="1400" dirty="0" smtClean="0"/>
              <a:t>округ в размере 7 310,3 тыс. руб.</a:t>
            </a:r>
          </a:p>
          <a:p>
            <a:pPr algn="just"/>
            <a:r>
              <a:rPr lang="ru-RU" sz="1400" dirty="0" smtClean="0"/>
              <a:t>Исполнение составило 31,8 %</a:t>
            </a:r>
            <a:endParaRPr lang="ru-RU" sz="1400" dirty="0"/>
          </a:p>
        </p:txBody>
      </p:sp>
      <p:pic>
        <p:nvPicPr>
          <p:cNvPr id="3074" name="Picture 2" descr="https://im1-tub-ru.yandex.net/i?id=1812e261e51a1dd5149a81d24164d9f9&amp;n=33&amp;h=215&amp;w=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4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4" action="ppaction://hlinksldjump"/>
              </a:rPr>
              <a:t>«Озеленение территории муниципального образования»</a:t>
            </a:r>
            <a:endParaRPr lang="ru-RU" sz="16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784954"/>
              </p:ext>
            </p:extLst>
          </p:nvPr>
        </p:nvGraphicFramePr>
        <p:xfrm>
          <a:off x="2957661" y="26334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2132856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14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2" action="ppaction://hlinksldjump"/>
              </a:rPr>
              <a:t>«Создание зон отдыха. Обустройство и содержание детских и спортивных площадок»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204864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В рамках реализации ведомственной целевой программы:</a:t>
            </a:r>
          </a:p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Произведен демонтаж аварийного детского игрового оборудования в количестве 4единиц.</a:t>
            </a:r>
          </a:p>
          <a:p>
            <a:pPr algn="just"/>
            <a:endParaRPr lang="ru-RU" sz="1400" b="1" dirty="0" smtClean="0"/>
          </a:p>
          <a:p>
            <a:r>
              <a:rPr lang="ru-RU" sz="1400" dirty="0"/>
              <a:t>Морская наб. д.15, л.к.21-29  (городок Г-5 Сказка) – 1 шт.;</a:t>
            </a:r>
          </a:p>
          <a:p>
            <a:r>
              <a:rPr lang="ru-RU" sz="1400" dirty="0"/>
              <a:t>Наличная ул. д.36/2-36/3 (городок Г-5 Сказка) – 1 шт.;</a:t>
            </a:r>
          </a:p>
          <a:p>
            <a:r>
              <a:rPr lang="ru-RU" sz="1400" dirty="0"/>
              <a:t>Кораблестроителей ул., д.22  (городок Г-5 Сказка) – 1 шт.;</a:t>
            </a:r>
          </a:p>
          <a:p>
            <a:r>
              <a:rPr lang="ru-RU" sz="1400" dirty="0"/>
              <a:t>Кораблестроителей ул., д.16/1 (городок Г-5 Сказка) – 1 шт.</a:t>
            </a:r>
          </a:p>
          <a:p>
            <a:pPr algn="just"/>
            <a:endParaRPr lang="ru-RU" sz="1400" dirty="0" smtClean="0"/>
          </a:p>
        </p:txBody>
      </p:sp>
      <p:pic>
        <p:nvPicPr>
          <p:cNvPr id="1026" name="Picture 2" descr="http://mospark1.ru/images/stories/virtuemart/product/i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596132" cy="11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3-tub-ru.yandex.net/i?id=39ebc71266f4267900c548acd253c635&amp;n=33&amp;h=215&amp;w=3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14307"/>
            <a:ext cx="1586647" cy="9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ampeddy.com/construc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5" y="2495102"/>
            <a:ext cx="1403477" cy="1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2160" y="4787944"/>
            <a:ext cx="53238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Произведен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аварийного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детского игрового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оборудования.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dirty="0" smtClean="0"/>
              <a:t>Кораблестроителей </a:t>
            </a:r>
            <a:r>
              <a:rPr lang="ru-RU" sz="1400" dirty="0"/>
              <a:t>ул., д.23, к.1 (качели двойные) – 1 шт.</a:t>
            </a:r>
          </a:p>
          <a:p>
            <a:endParaRPr lang="ru-RU" dirty="0"/>
          </a:p>
        </p:txBody>
      </p:sp>
      <p:pic>
        <p:nvPicPr>
          <p:cNvPr id="10" name="Picture 2" descr="http://seren.ucoz.com/pictures/frie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5" y="5013176"/>
            <a:ext cx="2149008" cy="14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37" y="4428400"/>
            <a:ext cx="1040503" cy="708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6409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Ведомственная целевая программа </a:t>
            </a:r>
            <a:r>
              <a:rPr lang="ru-RU" sz="1600" b="1" dirty="0">
                <a:hlinkClick r:id="rId3" action="ppaction://hlinksldjump"/>
              </a:rPr>
              <a:t>«Создание зон отдыха. Обустройство и содержание детских и спортивных площадок»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29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программы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Морской в </a:t>
            </a:r>
            <a:r>
              <a:rPr lang="ru-RU" sz="1400" dirty="0" smtClean="0"/>
              <a:t>размере 372,3 тыс. руб.</a:t>
            </a:r>
          </a:p>
          <a:p>
            <a:pPr lvl="0" algn="just"/>
            <a:r>
              <a:rPr lang="ru-RU" sz="1400" dirty="0" smtClean="0"/>
              <a:t>Исполнение составило 16,7 %</a:t>
            </a:r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066534"/>
              </p:ext>
            </p:extLst>
          </p:nvPr>
        </p:nvGraphicFramePr>
        <p:xfrm>
          <a:off x="2218852" y="1697484"/>
          <a:ext cx="4655468" cy="271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1196752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2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Ведомственная целевая программа «</a:t>
            </a:r>
            <a:r>
              <a:rPr lang="ru-RU" sz="1600" b="1" dirty="0">
                <a:hlinkClick r:id="rId2" action="ppaction://hlinksldjump"/>
              </a:rPr>
              <a:t>Содержание территорий зеленых насаждений внутриквартального озеленения, включая уборку территорий детских и спортивных площадок»</a:t>
            </a:r>
            <a:endParaRPr lang="ru-RU" sz="1600" b="1" dirty="0"/>
          </a:p>
        </p:txBody>
      </p:sp>
      <p:pic>
        <p:nvPicPr>
          <p:cNvPr id="4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55" y="3356992"/>
            <a:ext cx="1300610" cy="885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1439198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/>
              <a:t>В рамках реализации ведомственной целевой программы </a:t>
            </a:r>
            <a:r>
              <a:rPr lang="ru-RU" sz="1400" dirty="0" smtClean="0"/>
              <a:t>в течение года ежедневно производилась уборка территорий зеленых насаждений внутриквартального озеленения, детских и спортивных площадок, дорожек общей площадью 130 630 кв. 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Плановое финансирование </a:t>
            </a:r>
            <a:r>
              <a:rPr lang="ru-RU" sz="1400" dirty="0"/>
              <a:t>ведомственной целевой </a:t>
            </a:r>
            <a:r>
              <a:rPr lang="ru-RU" sz="1400" dirty="0" smtClean="0"/>
              <a:t>предусмотрено произведено </a:t>
            </a:r>
            <a:r>
              <a:rPr lang="ru-RU" sz="1400" dirty="0"/>
              <a:t>из местного бюджета внутригородского муниципального образования Санкт-Петербурга муниципальный </a:t>
            </a:r>
            <a:r>
              <a:rPr lang="ru-RU" sz="1400" dirty="0" smtClean="0"/>
              <a:t>округ в размере 2 290,8 тыс. руб.  Исполнение составило 53,1 %</a:t>
            </a:r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5122" name="Picture 2" descr="http://img-fotki.yandex.ru/get/4605/rossa-74.2b/0_4e505_bd648bc6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736304" cy="241166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03838"/>
              </p:ext>
            </p:extLst>
          </p:nvPr>
        </p:nvGraphicFramePr>
        <p:xfrm>
          <a:off x="971600" y="4157008"/>
          <a:ext cx="4878288" cy="236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8318" y="4941168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44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00" y="5587403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Расходы на реализацию вопроса </a:t>
            </a:r>
            <a:r>
              <a:rPr lang="ru-RU" sz="1600" b="1" dirty="0">
                <a:hlinkClick r:id="rId3" action="ppaction://hlinksldjump"/>
              </a:rPr>
              <a:t>местного значения по формированию архивных фондов органов местного самоуправления, муниципальных предприятий и учреждений </a:t>
            </a:r>
            <a:endParaRPr lang="ru-RU" sz="1600" b="1" dirty="0"/>
          </a:p>
        </p:txBody>
      </p:sp>
      <p:pic>
        <p:nvPicPr>
          <p:cNvPr id="23554" name="Picture 2" descr="http://i1.apollo.lv/img_thumbs/22_d814c/201210/431/b_331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817408" cy="12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stihi.ru/photos/kil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1489850" cy="12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064" y="54452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Плановое финансирование расходов 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70,9 тыс.  </a:t>
            </a:r>
          </a:p>
          <a:p>
            <a:pPr algn="just"/>
            <a:r>
              <a:rPr lang="ru-RU" sz="1400" dirty="0" smtClean="0"/>
              <a:t>Исполнение составило 28,9 %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0506" y="137866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процессе реализации вопроса местного значения </a:t>
            </a:r>
            <a:r>
              <a:rPr lang="ru-RU" sz="1400" dirty="0" smtClean="0"/>
              <a:t>проведена экспертиза ценности документов, оформление </a:t>
            </a:r>
            <a:r>
              <a:rPr lang="ru-RU" sz="1400" dirty="0"/>
              <a:t>и </a:t>
            </a:r>
            <a:r>
              <a:rPr lang="ru-RU" sz="1400" dirty="0" smtClean="0"/>
              <a:t>формирование </a:t>
            </a:r>
            <a:r>
              <a:rPr lang="ru-RU" sz="1400" dirty="0"/>
              <a:t>архивных документов в единицы хранения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Морской. </a:t>
            </a:r>
          </a:p>
          <a:p>
            <a:pPr algn="just"/>
            <a:r>
              <a:rPr lang="ru-RU" sz="1400" dirty="0" smtClean="0"/>
              <a:t>Формирование архивных фондов проведено с целью обеспечения </a:t>
            </a:r>
            <a:r>
              <a:rPr lang="ru-RU" sz="1400" dirty="0"/>
              <a:t>хранения, комплектования и использования документов архивного </a:t>
            </a:r>
            <a:r>
              <a:rPr lang="ru-RU" sz="1400" dirty="0" smtClean="0"/>
              <a:t>фонда, сокращения количества </a:t>
            </a:r>
            <a:r>
              <a:rPr lang="ru-RU" sz="1400" dirty="0"/>
              <a:t>дел, хранящихся сверх установленного срока.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43025"/>
              </p:ext>
            </p:extLst>
          </p:nvPr>
        </p:nvGraphicFramePr>
        <p:xfrm>
          <a:off x="5512570" y="4077072"/>
          <a:ext cx="3419872" cy="271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2120" y="3595866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35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3" y="4892991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Расходы на реализацию вопроса </a:t>
            </a:r>
            <a:r>
              <a:rPr lang="ru-RU" sz="1600" b="1" dirty="0">
                <a:hlinkClick r:id="rId3" action="ppaction://hlinksldjump"/>
              </a:rPr>
              <a:t>местного значения </a:t>
            </a:r>
            <a:r>
              <a:rPr lang="ru-RU" sz="1600" b="1" dirty="0" smtClean="0">
                <a:hlinkClick r:id="rId3" action="ppaction://hlinksldjump"/>
              </a:rPr>
              <a:t>по организации </a:t>
            </a:r>
            <a:r>
              <a:rPr lang="ru-RU" sz="1600" b="1" dirty="0">
                <a:hlinkClick r:id="rId3" action="ppaction://hlinksldjump"/>
              </a:rPr>
              <a:t>информирования, консультирования и содействия жителям муниципального образования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 </a:t>
            </a:r>
            <a:endParaRPr lang="ru-RU" sz="1600" b="1" dirty="0"/>
          </a:p>
        </p:txBody>
      </p:sp>
      <p:pic>
        <p:nvPicPr>
          <p:cNvPr id="22530" name="Picture 2" descr="http://images.forwallpaper.com/files/thumbs/preview/111/1112005__my-home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5062"/>
            <a:ext cx="276339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6450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процессе реализации вопроса местного значения </a:t>
            </a:r>
            <a:r>
              <a:rPr lang="ru-RU" sz="1400" dirty="0" smtClean="0"/>
              <a:t>оказаны услуги по </a:t>
            </a:r>
            <a:r>
              <a:rPr lang="ru-RU" sz="1400" dirty="0"/>
              <a:t>предоставлению консультаций жителям муниципального образования по вопросам создания товариществ собственников жилья, советов многоквартирных домов, формирования земельных участков, на которых расположены </a:t>
            </a:r>
            <a:r>
              <a:rPr lang="ru-RU" sz="1400" dirty="0" smtClean="0"/>
              <a:t>многоквартирные дома.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082" y="4725144"/>
            <a:ext cx="3312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Плановое финансирование расходов 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196,0 тыс. руб.</a:t>
            </a:r>
          </a:p>
          <a:p>
            <a:pPr algn="just"/>
            <a:r>
              <a:rPr lang="ru-RU" sz="1400" dirty="0" smtClean="0"/>
              <a:t>Исполнение составило 50%. 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039409"/>
              </p:ext>
            </p:extLst>
          </p:nvPr>
        </p:nvGraphicFramePr>
        <p:xfrm>
          <a:off x="4283968" y="3736196"/>
          <a:ext cx="4536504" cy="279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86020" y="3245500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16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20087"/>
            <a:ext cx="1300610" cy="885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20891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Расходы на реализацию вопроса </a:t>
            </a:r>
            <a:r>
              <a:rPr lang="ru-RU" sz="1600" b="1" dirty="0">
                <a:hlinkClick r:id="rId3" action="ppaction://hlinksldjump"/>
              </a:rPr>
              <a:t>местного значения </a:t>
            </a:r>
            <a:r>
              <a:rPr lang="ru-RU" sz="1600" b="1" dirty="0" smtClean="0">
                <a:hlinkClick r:id="rId3" action="ppaction://hlinksldjump"/>
              </a:rPr>
              <a:t>по осуществлению </a:t>
            </a:r>
            <a:r>
              <a:rPr lang="ru-RU" sz="1600" b="1" dirty="0">
                <a:hlinkClick r:id="rId3" action="ppaction://hlinksldjump"/>
              </a:rPr>
              <a:t>защиты прав потребителей </a:t>
            </a:r>
            <a:endParaRPr lang="ru-RU" sz="1600" b="1" dirty="0"/>
          </a:p>
        </p:txBody>
      </p:sp>
      <p:pic>
        <p:nvPicPr>
          <p:cNvPr id="21506" name="Picture 2" descr="http://www.v3wall.com/wallpaper/1920_1080/1009/1920_1080_20100916010355147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4" y="1298734"/>
            <a:ext cx="2471291" cy="13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509120"/>
            <a:ext cx="36724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Плановое финансирование расходов </a:t>
            </a:r>
            <a:r>
              <a:rPr lang="ru-RU" sz="1400" dirty="0" smtClean="0"/>
              <a:t>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Морской в размере </a:t>
            </a:r>
            <a:r>
              <a:rPr lang="ru-RU" sz="1400" dirty="0" smtClean="0"/>
              <a:t>98,0 </a:t>
            </a:r>
            <a:r>
              <a:rPr lang="ru-RU" sz="1400" dirty="0"/>
              <a:t>тыс. руб.</a:t>
            </a:r>
          </a:p>
          <a:p>
            <a:pPr algn="just"/>
            <a:r>
              <a:rPr lang="ru-RU" sz="1400" dirty="0"/>
              <a:t>Исполнение составило </a:t>
            </a:r>
            <a:r>
              <a:rPr lang="ru-RU" sz="1400" dirty="0" smtClean="0"/>
              <a:t>0</a:t>
            </a:r>
            <a:r>
              <a:rPr lang="ru-RU" sz="1400" dirty="0"/>
              <a:t>%.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731691"/>
              </p:ext>
            </p:extLst>
          </p:nvPr>
        </p:nvGraphicFramePr>
        <p:xfrm>
          <a:off x="3995936" y="17765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6020" y="1298734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69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Расходы на реализацию вопроса </a:t>
            </a:r>
            <a:r>
              <a:rPr lang="ru-RU" sz="1600" b="1" dirty="0">
                <a:hlinkClick r:id="rId3" action="ppaction://hlinksldjump"/>
              </a:rPr>
              <a:t>местного значения </a:t>
            </a:r>
            <a:r>
              <a:rPr lang="ru-RU" sz="1600" b="1" dirty="0" smtClean="0">
                <a:hlinkClick r:id="rId3" action="ppaction://hlinksldjump"/>
              </a:rPr>
              <a:t>по профессиональному образованию </a:t>
            </a:r>
            <a:r>
              <a:rPr lang="ru-RU" sz="1600" b="1" dirty="0">
                <a:hlinkClick r:id="rId3" action="ppaction://hlinksldjump"/>
              </a:rPr>
              <a:t>и </a:t>
            </a:r>
            <a:r>
              <a:rPr lang="ru-RU" sz="1600" b="1" dirty="0" smtClean="0">
                <a:hlinkClick r:id="rId3" action="ppaction://hlinksldjump"/>
              </a:rPr>
              <a:t>дополнительному профессиональному образованию </a:t>
            </a:r>
            <a:r>
              <a:rPr lang="ru-RU" sz="1600" b="1" dirty="0">
                <a:hlinkClick r:id="rId3" action="ppaction://hlinksldjump"/>
              </a:rPr>
              <a:t>выборных должностных лиц местного самоуправления, депутатов муниципального совета муниципального образования, муниципальных служащих и работников муниципальных учреждений</a:t>
            </a:r>
            <a:endParaRPr lang="ru-RU" sz="1600" b="1" dirty="0"/>
          </a:p>
        </p:txBody>
      </p:sp>
      <p:pic>
        <p:nvPicPr>
          <p:cNvPr id="20482" name="Picture 2" descr="http://www.networkraft.com/wp-content/uploads/2014/05/computer_network_trai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0888"/>
            <a:ext cx="32086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3820" y="242088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процессе реализации вопроса местного </a:t>
            </a:r>
            <a:r>
              <a:rPr lang="ru-RU" sz="1400" dirty="0" smtClean="0"/>
              <a:t>значения, </a:t>
            </a:r>
            <a:r>
              <a:rPr lang="ru-RU" sz="1400" dirty="0"/>
              <a:t>с целью профессионального роста муниципальных служащих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Морской, проведено повышение квалификации 2 сотрудников местной администрации.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280" y="4368197"/>
            <a:ext cx="8099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Плановое финансирование расходов 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36,0 тыс. руб.</a:t>
            </a:r>
          </a:p>
          <a:p>
            <a:pPr algn="just"/>
            <a:r>
              <a:rPr lang="ru-RU" sz="1400" dirty="0" smtClean="0"/>
              <a:t>Исполнение составило 91,1 %</a:t>
            </a:r>
            <a:endParaRPr lang="ru-RU" sz="1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099192"/>
              </p:ext>
            </p:extLst>
          </p:nvPr>
        </p:nvGraphicFramePr>
        <p:xfrm>
          <a:off x="2340868" y="5322304"/>
          <a:ext cx="3455268" cy="144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2452" y="5877272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8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60433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3293" y="116632"/>
            <a:ext cx="74462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hlinkClick r:id="rId3" action="ppaction://hlinksldjump"/>
              </a:rPr>
              <a:t>Куда </a:t>
            </a:r>
            <a:r>
              <a:rPr lang="ru-RU" sz="1600" b="1" dirty="0">
                <a:hlinkClick r:id="rId3" action="ppaction://hlinksldjump"/>
              </a:rPr>
              <a:t>зачисляются налоги, непосредственно уплачиваемые гражданами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41493"/>
            <a:ext cx="220272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Бюджет </a:t>
            </a:r>
            <a:r>
              <a:rPr lang="ru-RU" sz="1200" b="1" dirty="0"/>
              <a:t>субъекта</a:t>
            </a:r>
            <a:r>
              <a:rPr lang="ru-RU" b="1" dirty="0"/>
              <a:t> </a:t>
            </a:r>
            <a:r>
              <a:rPr lang="ru-RU" sz="1200" b="1" dirty="0" smtClean="0"/>
              <a:t>РФ</a:t>
            </a:r>
            <a:endParaRPr lang="ru-RU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90" y="2960433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241" y="4741493"/>
            <a:ext cx="165618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Местный бюджет иных муниципальных образований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257450"/>
            <a:ext cx="155658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Налог </a:t>
            </a:r>
            <a:r>
              <a:rPr lang="ru-RU" sz="1200" dirty="0"/>
              <a:t>на имущество физических лиц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0451" y="1880115"/>
            <a:ext cx="631904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НДФЛ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866817"/>
            <a:ext cx="165782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Транспортный </a:t>
            </a:r>
            <a:r>
              <a:rPr lang="ru-RU" sz="1200" dirty="0"/>
              <a:t>налог</a:t>
            </a:r>
            <a:endParaRPr lang="ru-RU" sz="1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60433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70205" y="4972325"/>
            <a:ext cx="165618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Местный бюджет  внутригородского муниципального образования</a:t>
            </a:r>
            <a:endParaRPr lang="ru-RU" sz="1200" b="1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7371065" y="2478046"/>
            <a:ext cx="630535" cy="64186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3560" y="1728317"/>
            <a:ext cx="150714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Земельный </a:t>
            </a:r>
            <a:r>
              <a:rPr lang="ru-RU" sz="1200" b="1" dirty="0"/>
              <a:t>налог</a:t>
            </a:r>
            <a:endParaRPr lang="ru-RU" sz="1200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673958" y="2464976"/>
            <a:ext cx="630535" cy="641865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763002" y="2507757"/>
            <a:ext cx="630535" cy="641865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2529583" y="2318568"/>
            <a:ext cx="630535" cy="64186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100%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laycast.ru/uploads/2015/08/15/146951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40" y="5440069"/>
            <a:ext cx="1300610" cy="8851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88641"/>
            <a:ext cx="835292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hlinkClick r:id="rId3" action="ppaction://hlinksldjump"/>
              </a:rPr>
              <a:t>Реализация мероприятий по разработке технической документации и составлению смет в области </a:t>
            </a:r>
            <a:r>
              <a:rPr lang="ru-RU" sz="1600" b="1" dirty="0" smtClean="0">
                <a:hlinkClick r:id="rId3" action="ppaction://hlinksldjump"/>
              </a:rPr>
              <a:t>благоустройства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9121" y="1124744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процессе реализации вопроса местного значения было осуществлено:</a:t>
            </a:r>
          </a:p>
          <a:p>
            <a:pPr algn="just"/>
            <a:endParaRPr lang="ru-RU" sz="1400" dirty="0" smtClean="0"/>
          </a:p>
          <a:p>
            <a:r>
              <a:rPr lang="ru-RU" sz="1400" dirty="0" smtClean="0"/>
              <a:t>1. Оказание услуг по составлению локальных сметных расчетов.</a:t>
            </a:r>
          </a:p>
        </p:txBody>
      </p:sp>
      <p:sp>
        <p:nvSpPr>
          <p:cNvPr id="5" name="AutoShape 2" descr="https://img2.badfon.ru/original/1600x900/4/36/chertezh-remont-maket-shabl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0" name="Picture 4" descr="https://img2.badfon.ru/original/1600x900/4/36/chertezh-remont-maket-shabl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2" y="1844824"/>
            <a:ext cx="2282471" cy="12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5405612"/>
            <a:ext cx="4764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Плановое финансирование расходов предусмотрено из </a:t>
            </a:r>
            <a:r>
              <a:rPr lang="ru-RU" sz="1400" dirty="0"/>
              <a:t>местного бюджета внутригородского муниципального образования Санкт-Петербурга муниципальный округ </a:t>
            </a:r>
            <a:r>
              <a:rPr lang="ru-RU" sz="1400" dirty="0" smtClean="0"/>
              <a:t>Морской в размере 550,0 тыс. руб.</a:t>
            </a:r>
          </a:p>
          <a:p>
            <a:pPr algn="just"/>
            <a:r>
              <a:rPr lang="ru-RU" sz="1400" dirty="0" smtClean="0"/>
              <a:t>Исполнение составило 8,5 % </a:t>
            </a:r>
            <a:endParaRPr lang="ru-RU" sz="1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27763"/>
              </p:ext>
            </p:extLst>
          </p:nvPr>
        </p:nvGraphicFramePr>
        <p:xfrm>
          <a:off x="3059832" y="2627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9912" y="2078851"/>
            <a:ext cx="333617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Фактическое исполнение программы </a:t>
            </a:r>
          </a:p>
          <a:p>
            <a:r>
              <a:rPr lang="ru-RU" sz="1400" dirty="0" smtClean="0"/>
              <a:t>в 2015 и в 2016 г. и план на 2017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30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count.spb.ru/imgfiles/muns_gpans/filedata/4968/google.p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6" y="3789040"/>
            <a:ext cx="64960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273" y="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3" action="ppaction://hlinksldjump"/>
              </a:rPr>
              <a:t>Внутригородское муниципальное образование Санкт-Петербурга муниципальный округ Морской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49" y="621102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Адрес: 199226, Россия, Санкт-Петербург</a:t>
            </a:r>
            <a:r>
              <a:rPr lang="ru-RU" sz="1200" dirty="0" smtClean="0"/>
              <a:t>, ул</a:t>
            </a:r>
            <a:r>
              <a:rPr lang="ru-RU" sz="1200" dirty="0"/>
              <a:t>. Кораблестроителей , д.21, корп. 1, лит. Д</a:t>
            </a:r>
            <a:br>
              <a:rPr lang="ru-RU" sz="1200" dirty="0"/>
            </a:br>
            <a:r>
              <a:rPr lang="ru-RU" sz="1200" dirty="0"/>
              <a:t>тел. </a:t>
            </a:r>
            <a:r>
              <a:rPr lang="en-US" sz="1200" dirty="0"/>
              <a:t>(812) 356-55-22; </a:t>
            </a:r>
            <a:r>
              <a:rPr lang="ru-RU" sz="1200" dirty="0"/>
              <a:t>факс</a:t>
            </a:r>
            <a:r>
              <a:rPr lang="en-US" sz="1200" dirty="0"/>
              <a:t>. (812) 356-55-22 </a:t>
            </a:r>
            <a:endParaRPr lang="ru-RU" sz="1200" dirty="0" smtClean="0"/>
          </a:p>
          <a:p>
            <a:pPr algn="ctr"/>
            <a:r>
              <a:rPr lang="en-US" sz="1200" dirty="0" smtClean="0"/>
              <a:t>e-mail</a:t>
            </a:r>
            <a:r>
              <a:rPr lang="en-US" sz="1200" dirty="0"/>
              <a:t>: </a:t>
            </a:r>
            <a:r>
              <a:rPr lang="en-US" sz="1200" dirty="0" smtClean="0"/>
              <a:t>brams10@mail.ru.</a:t>
            </a:r>
            <a:r>
              <a:rPr lang="ru-RU" sz="1200" dirty="0" smtClean="0"/>
              <a:t>                                    </a:t>
            </a:r>
            <a:r>
              <a:rPr lang="en-US" sz="1200" dirty="0" smtClean="0"/>
              <a:t>Internet</a:t>
            </a:r>
            <a:r>
              <a:rPr lang="en-US" sz="1200" dirty="0"/>
              <a:t>: http</a:t>
            </a:r>
            <a:r>
              <a:rPr lang="en-US" sz="1200" dirty="0" smtClean="0"/>
              <a:t>://</a:t>
            </a:r>
            <a:r>
              <a:rPr lang="ru-RU" sz="1200" dirty="0" err="1" smtClean="0"/>
              <a:t>округморской</a:t>
            </a:r>
            <a:r>
              <a:rPr lang="en-US" sz="1200" dirty="0" smtClean="0"/>
              <a:t>-</a:t>
            </a:r>
            <a:r>
              <a:rPr lang="ru-RU" sz="1200" dirty="0"/>
              <a:t>адм</a:t>
            </a:r>
            <a:r>
              <a:rPr lang="en-US" sz="1200" dirty="0"/>
              <a:t>.</a:t>
            </a:r>
            <a:r>
              <a:rPr lang="ru-RU" sz="1200" dirty="0" smtClean="0"/>
              <a:t>рф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15290"/>
              </p:ext>
            </p:extLst>
          </p:nvPr>
        </p:nvGraphicFramePr>
        <p:xfrm>
          <a:off x="271258" y="872182"/>
          <a:ext cx="8712967" cy="2791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374"/>
                <a:gridCol w="1669551"/>
                <a:gridCol w="1038420"/>
                <a:gridCol w="1360718"/>
                <a:gridCol w="952585"/>
                <a:gridCol w="959319"/>
              </a:tblGrid>
              <a:tr h="286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Должность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5"/>
                        </a:rPr>
                        <a:t>Фамилия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6"/>
                        </a:rPr>
                        <a:t>Имя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7"/>
                        </a:rPr>
                        <a:t>Отчество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8"/>
                        </a:rPr>
                        <a:t>Телефон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9"/>
                        </a:rPr>
                        <a:t>Факс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264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Глава муниципального образования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Кольцова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Татьяна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Алексеевна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356-65-03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260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Глава местной администрации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Матяш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Ирина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Алексеевна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355-68-46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30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Заместитель главы местной администрации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Ляпакина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Светлана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Владимировна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456-22-23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456-22-23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30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Главный бухгалтер местной администрации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Борисова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Наталья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Владимировна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356-45-89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356-45-89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396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организационного отдела местной администрации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Подкорытова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Юрьевна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352-01-84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531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Руководитель отдела правового обеспечения и муниципального заказа местной администрации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Семионычева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Ирина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Олеговна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356-94-74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  <a:tr h="308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Ведущий специалист местной администрации - секретарь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Мароховская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Наталия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Германовна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356-55-22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4" marR="66804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6609" y="576480"/>
            <a:ext cx="6388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hlinkClick r:id="rId3" action="ppaction://hlinksldjump"/>
              </a:rPr>
              <a:t>Контактная информация муниципального образования муниципальный округ Морской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66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037" y="188640"/>
            <a:ext cx="792088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hlinkClick r:id="rId2" action="ppaction://hlinksldjump"/>
              </a:rPr>
              <a:t>Описание административно-территориального деления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797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Города </a:t>
            </a:r>
            <a:r>
              <a:rPr lang="ru-RU" sz="1200" dirty="0"/>
              <a:t>Москва, Санкт-Петербург и Севастополь имеют статус города федерального значения в соответствии с Конституцией Российской Федерации.</a:t>
            </a:r>
          </a:p>
        </p:txBody>
      </p:sp>
      <p:pic>
        <p:nvPicPr>
          <p:cNvPr id="12" name="Рисунок 11" descr="http://pravo.gov.ru/export/sites/default/galleries/links_region/Coat_of_Arms_of_Moscow.svg.png_184526728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9154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pravo.gov.ru/export/sites/default/galleries/links_region/143px-Coat_of_Arms_of_Saint_Petersburg_x2003x.svg.png_129012615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100584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OA_of_Sevastopol.sv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55831"/>
            <a:ext cx="868680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52532" y="2082769"/>
            <a:ext cx="69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Москва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3020" y="2175197"/>
            <a:ext cx="1385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Санкт-Петербург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168120"/>
            <a:ext cx="1082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Севастополь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705" y="2560971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Территория </a:t>
            </a:r>
            <a:r>
              <a:rPr lang="ru-RU" sz="1200" dirty="0"/>
              <a:t>Санкт-Петербурга разделена на 18 административно-территориальных единиц – районов Санкт-Петербурга. В границах районов располагаются 111 внутригородских муниципальных образований (в соответствии с Законом Санкт-Петербурга «О территориальном устройстве Санкт-Петербурга</a:t>
            </a:r>
            <a:r>
              <a:rPr lang="ru-RU" sz="1200" dirty="0" smtClean="0"/>
              <a:t>»).</a:t>
            </a:r>
          </a:p>
          <a:p>
            <a:r>
              <a:rPr lang="ru-RU" sz="1200" dirty="0" smtClean="0"/>
              <a:t>     В </a:t>
            </a:r>
            <a:r>
              <a:rPr lang="ru-RU" sz="1200" dirty="0"/>
              <a:t>границах Василеостровского района располагаются 5 внутригородских муниципальных образований.</a:t>
            </a:r>
          </a:p>
        </p:txBody>
      </p:sp>
      <p:pic>
        <p:nvPicPr>
          <p:cNvPr id="19" name="Рисунок 18" descr="http://gov.spb.ru/Pictures/big127599111814446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6645"/>
            <a:ext cx="5049744" cy="33447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34023" y="3573016"/>
            <a:ext cx="3730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Территориальное </a:t>
            </a:r>
            <a:r>
              <a:rPr lang="ru-RU" sz="1200" dirty="0" smtClean="0"/>
              <a:t>деление внутригородских муниципальных образований </a:t>
            </a:r>
            <a:r>
              <a:rPr lang="ru-RU" sz="1200" dirty="0"/>
              <a:t>Василеостровского района</a:t>
            </a:r>
            <a:r>
              <a:rPr lang="ru-RU" sz="1200" dirty="0" smtClean="0"/>
              <a:t>:</a:t>
            </a:r>
          </a:p>
          <a:p>
            <a:endParaRPr lang="ru-RU" sz="1200" dirty="0"/>
          </a:p>
          <a:p>
            <a:r>
              <a:rPr lang="ru-RU" sz="1200" dirty="0" smtClean="0"/>
              <a:t>1. Муниципальное </a:t>
            </a:r>
            <a:r>
              <a:rPr lang="ru-RU" sz="1200" dirty="0"/>
              <a:t>образование муниципальный округ </a:t>
            </a:r>
            <a:r>
              <a:rPr lang="ru-RU" sz="1200" b="1" dirty="0"/>
              <a:t>№ </a:t>
            </a:r>
            <a:r>
              <a:rPr lang="ru-RU" sz="1200" b="1" dirty="0" smtClean="0"/>
              <a:t>7</a:t>
            </a:r>
            <a:endParaRPr lang="ru-RU" sz="1200" b="1" dirty="0"/>
          </a:p>
          <a:p>
            <a:r>
              <a:rPr lang="ru-RU" sz="1200" dirty="0"/>
              <a:t>2. Муниципальное образование муниципальный округ </a:t>
            </a:r>
            <a:r>
              <a:rPr lang="ru-RU" sz="1200" b="1" dirty="0"/>
              <a:t>Васильевский</a:t>
            </a:r>
          </a:p>
          <a:p>
            <a:r>
              <a:rPr lang="ru-RU" sz="1200" dirty="0"/>
              <a:t>3. Муниципальное образование муниципальный округ </a:t>
            </a:r>
            <a:r>
              <a:rPr lang="ru-RU" sz="1200" b="1" dirty="0"/>
              <a:t>Гавань</a:t>
            </a:r>
          </a:p>
          <a:p>
            <a:r>
              <a:rPr lang="ru-RU" sz="1200" dirty="0"/>
              <a:t>4. Муниципальное образование муниципальный округ </a:t>
            </a:r>
            <a:r>
              <a:rPr lang="ru-RU" sz="1200" b="1" dirty="0"/>
              <a:t>остров Декабристов</a:t>
            </a:r>
          </a:p>
          <a:p>
            <a:r>
              <a:rPr lang="ru-RU" sz="1200" dirty="0"/>
              <a:t>5. Муниципальное образование муниципальный округ </a:t>
            </a:r>
            <a:r>
              <a:rPr lang="ru-RU" sz="1200" b="1" dirty="0"/>
              <a:t>Морской</a:t>
            </a:r>
          </a:p>
        </p:txBody>
      </p:sp>
    </p:spTree>
    <p:extLst>
      <p:ext uri="{BB962C8B-B14F-4D97-AF65-F5344CB8AC3E}">
        <p14:creationId xmlns:p14="http://schemas.microsoft.com/office/powerpoint/2010/main" val="3371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9503" y="3030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</a:t>
            </a:r>
            <a:endParaRPr lang="ru-RU" sz="1200" dirty="0"/>
          </a:p>
          <a:p>
            <a:pPr algn="just"/>
            <a:r>
              <a:rPr lang="ru-RU" sz="1200" dirty="0" smtClean="0"/>
              <a:t>     </a:t>
            </a:r>
            <a:r>
              <a:rPr lang="ru-RU" sz="1200" b="1" dirty="0" smtClean="0"/>
              <a:t>Внутригородское </a:t>
            </a:r>
            <a:r>
              <a:rPr lang="ru-RU" sz="1200" b="1" dirty="0"/>
              <a:t>муниципальное образование Санкт-Петербурга  </a:t>
            </a:r>
            <a:r>
              <a:rPr lang="ru-RU" sz="1200" dirty="0"/>
              <a:t>- </a:t>
            </a:r>
            <a:r>
              <a:rPr lang="ru-RU" sz="1200" dirty="0" smtClean="0"/>
              <a:t>это часть </a:t>
            </a:r>
            <a:r>
              <a:rPr lang="ru-RU" sz="1200" dirty="0"/>
              <a:t>территории города федерального значения Санкт-Петербурга, в границах которой местное самоуправление осуществляется населением непосредственно и(или) через выборные органы местного </a:t>
            </a:r>
            <a:r>
              <a:rPr lang="ru-RU" sz="1200" dirty="0" smtClean="0"/>
              <a:t>самоуправления (в соответствии с Законом Санкт-Петербурга «Об организации местного самоуправления в Санкт-Петербурге»).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    Формирование </a:t>
            </a:r>
            <a:r>
              <a:rPr lang="ru-RU" sz="1200" dirty="0"/>
              <a:t>муниципальных образований происходило по принципу дробления территорий административных районов на 111 территориальных, в границах которых осуществляется местное самоуправление в </a:t>
            </a:r>
            <a:r>
              <a:rPr lang="ru-RU" sz="1200" dirty="0" smtClean="0"/>
              <a:t>Санкт-Петербурге. </a:t>
            </a:r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    </a:t>
            </a:r>
            <a:endParaRPr 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1" y="116632"/>
            <a:ext cx="1930019" cy="213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278" y="2269177"/>
            <a:ext cx="8791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Местное </a:t>
            </a:r>
            <a:r>
              <a:rPr lang="ru-RU" sz="1200" dirty="0"/>
              <a:t>самоуправление осуществляется на всей территории города федерального значения Санкт-Петербурга на территориях муниципальных образований в соответствии с Федеральным  законом и Уставом Санкт-Петербурга.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     </a:t>
            </a:r>
          </a:p>
          <a:p>
            <a:pPr algn="just"/>
            <a:r>
              <a:rPr lang="ru-RU" sz="1200" b="1" dirty="0"/>
              <a:t>    </a:t>
            </a:r>
            <a:endParaRPr lang="ru-RU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43" y="2933267"/>
            <a:ext cx="2825427" cy="209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19" y="5157192"/>
            <a:ext cx="8699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     Внутригородское муниципальное образование Санкт-Петербурга муниципальный округ Морской расположен в западной части Васильевского острова. Границы округа проходят по берегу Финского залива, реке Смоленке, улице</a:t>
            </a:r>
            <a:r>
              <a:rPr lang="ru-RU" sz="1200" u="sng" dirty="0">
                <a:hlinkClick r:id="rId4" tooltip="Улица Беринга (Санкт-Петербург)"/>
              </a:rPr>
              <a:t> </a:t>
            </a:r>
            <a:r>
              <a:rPr lang="ru-RU" sz="1200" dirty="0"/>
              <a:t>Беринга, улице Нахимова, Прибалтийской площади и Площади Европы.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/>
              <a:t>     Численность населения, проживающего на территории внутригородского муниципальных образований Санкт-Петербурга муниципальный округ Морской, по состоянию на </a:t>
            </a:r>
            <a:r>
              <a:rPr lang="ru-RU" sz="1200" b="1" dirty="0"/>
              <a:t>1 января </a:t>
            </a:r>
            <a:r>
              <a:rPr lang="ru-RU" sz="1200" b="1" dirty="0" smtClean="0"/>
              <a:t>2016 </a:t>
            </a:r>
            <a:r>
              <a:rPr lang="ru-RU" sz="1200" b="1" dirty="0"/>
              <a:t>года </a:t>
            </a:r>
            <a:r>
              <a:rPr lang="ru-RU" sz="1200" dirty="0"/>
              <a:t>составляет </a:t>
            </a:r>
            <a:r>
              <a:rPr lang="ru-RU" sz="1200" b="1" dirty="0" smtClean="0"/>
              <a:t>35</a:t>
            </a:r>
            <a:r>
              <a:rPr lang="ru-RU" sz="1200" b="1" dirty="0"/>
              <a:t> </a:t>
            </a:r>
            <a:r>
              <a:rPr lang="ru-RU" sz="1200" b="1" dirty="0" smtClean="0"/>
              <a:t>538 </a:t>
            </a:r>
            <a:r>
              <a:rPr lang="ru-RU" sz="1200" b="1" dirty="0"/>
              <a:t>тыс. чел. </a:t>
            </a:r>
          </a:p>
          <a:p>
            <a:pPr algn="just"/>
            <a:r>
              <a:rPr lang="ru-RU" sz="12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72" y="2777008"/>
            <a:ext cx="58326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Местное </a:t>
            </a:r>
            <a:r>
              <a:rPr lang="ru-RU" sz="1200" dirty="0"/>
              <a:t>самоуправление составляет одну из основ конституционного строя Российской Федерации, признается, гарантируется и осуществляется на всей территории Российской Федерации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pPr algn="just"/>
            <a:r>
              <a:rPr lang="ru-RU" sz="1200" dirty="0" smtClean="0"/>
              <a:t>Местное </a:t>
            </a:r>
            <a:r>
              <a:rPr lang="ru-RU" sz="1200" dirty="0"/>
              <a:t>самоуправление в Российской Федерации </a:t>
            </a:r>
            <a:r>
              <a:rPr lang="ru-RU" sz="1200" dirty="0" smtClean="0"/>
              <a:t>– это форма </a:t>
            </a:r>
            <a:r>
              <a:rPr lang="ru-RU" sz="1200" dirty="0"/>
              <a:t>осуществления народом своей власти, обеспечивающая в пределах, установленных </a:t>
            </a:r>
            <a:r>
              <a:rPr lang="ru-RU" sz="1200" dirty="0" smtClean="0"/>
              <a:t>Конституцией </a:t>
            </a:r>
            <a:r>
              <a:rPr lang="ru-RU" sz="1200" dirty="0"/>
              <a:t>Российской Федерации, федеральными </a:t>
            </a:r>
            <a:r>
              <a:rPr lang="ru-RU" sz="1200" dirty="0" smtClean="0"/>
              <a:t>законами самостоятельное </a:t>
            </a:r>
            <a:r>
              <a:rPr lang="ru-RU" sz="1200" dirty="0"/>
              <a:t>и под свою ответственность решение населением непосредственно и (или) через органы местного самоуправления вопросов местного значения исходя из интересов населения с учетом исторических и иных местных традиций.</a:t>
            </a:r>
          </a:p>
          <a:p>
            <a:pPr algn="just"/>
            <a:r>
              <a:rPr lang="ru-RU" sz="1200" dirty="0" smtClean="0"/>
              <a:t>     Органы </a:t>
            </a:r>
            <a:r>
              <a:rPr lang="ru-RU" sz="1200" dirty="0"/>
              <a:t>местного самоуправления не входят в систему органов государственной </a:t>
            </a:r>
            <a:r>
              <a:rPr lang="ru-RU" sz="1200" dirty="0" smtClean="0"/>
              <a:t>власти.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870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69" y="188640"/>
            <a:ext cx="88569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hlinkClick r:id="rId2" action="ppaction://hlinksldjump"/>
              </a:rPr>
              <a:t>Структура органов местного самоуправления внутригородского муниципального образования муниципальный округ Морской</a:t>
            </a:r>
            <a:r>
              <a:rPr lang="ru-RU" sz="1600" dirty="0" smtClean="0">
                <a:hlinkClick r:id="rId2" action="ppaction://hlinksldjump"/>
              </a:rPr>
              <a:t>     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2488" y="2636912"/>
            <a:ext cx="577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Высшее </a:t>
            </a:r>
            <a:r>
              <a:rPr lang="ru-RU" sz="1400" b="1" dirty="0"/>
              <a:t>должностное лицо</a:t>
            </a:r>
            <a:r>
              <a:rPr lang="ru-RU" sz="1400" dirty="0"/>
              <a:t> муниципального образования  </a:t>
            </a:r>
            <a:r>
              <a:rPr lang="ru-RU" sz="1400" dirty="0" smtClean="0"/>
              <a:t>-</a:t>
            </a:r>
          </a:p>
          <a:p>
            <a:pPr algn="just"/>
            <a:r>
              <a:rPr lang="ru-RU" sz="1400" dirty="0" smtClean="0"/>
              <a:t>           </a:t>
            </a:r>
            <a:r>
              <a:rPr lang="ru-RU" sz="1400" b="1" dirty="0"/>
              <a:t>Г</a:t>
            </a:r>
            <a:r>
              <a:rPr lang="ru-RU" sz="1400" b="1" dirty="0" smtClean="0"/>
              <a:t>лава </a:t>
            </a:r>
            <a:r>
              <a:rPr lang="ru-RU" sz="1400" b="1" dirty="0"/>
              <a:t>муниципального </a:t>
            </a:r>
            <a:r>
              <a:rPr lang="ru-RU" sz="1400" b="1" dirty="0" smtClean="0"/>
              <a:t>образования</a:t>
            </a:r>
            <a:r>
              <a:rPr lang="ru-RU" sz="1200" dirty="0" smtClean="0"/>
              <a:t>  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950701" y="890136"/>
            <a:ext cx="562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П</a:t>
            </a:r>
            <a:r>
              <a:rPr lang="ru-RU" sz="1400" b="1" dirty="0" smtClean="0"/>
              <a:t>редставительный </a:t>
            </a:r>
            <a:r>
              <a:rPr lang="ru-RU" sz="1400" b="1" dirty="0"/>
              <a:t>орган</a:t>
            </a:r>
            <a:r>
              <a:rPr lang="ru-RU" sz="1400" dirty="0"/>
              <a:t> муниципального образования – </a:t>
            </a:r>
            <a:r>
              <a:rPr lang="ru-RU" sz="1400" dirty="0" smtClean="0"/>
              <a:t>                    </a:t>
            </a:r>
          </a:p>
          <a:p>
            <a:pPr algn="just"/>
            <a:r>
              <a:rPr lang="ru-RU" sz="1400" b="1" dirty="0"/>
              <a:t> </a:t>
            </a:r>
            <a:r>
              <a:rPr lang="ru-RU" sz="1400" b="1" dirty="0" smtClean="0"/>
              <a:t>                            Муниципальный совет</a:t>
            </a:r>
            <a:endParaRPr lang="ru-RU" sz="1400" b="1" dirty="0"/>
          </a:p>
          <a:p>
            <a:endParaRPr lang="ru-RU" sz="1400" dirty="0"/>
          </a:p>
        </p:txBody>
      </p:sp>
      <p:pic>
        <p:nvPicPr>
          <p:cNvPr id="5126" name="Picture 6" descr="http://www.tmwallpaper.com/mod/3d-characters/1920x1200/3D-Characters-wallpaper-1920x1200-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3" y="4797152"/>
            <a:ext cx="2707501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4515" y="4904582"/>
            <a:ext cx="5917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b="1" dirty="0" smtClean="0"/>
              <a:t>Исполнительно-распорядительный </a:t>
            </a:r>
            <a:r>
              <a:rPr lang="ru-RU" sz="1400" b="1" dirty="0"/>
              <a:t>орган</a:t>
            </a:r>
            <a:r>
              <a:rPr lang="ru-RU" sz="1400" dirty="0"/>
              <a:t> муниципального образования – </a:t>
            </a:r>
            <a:endParaRPr lang="ru-RU" sz="1400" dirty="0" smtClean="0"/>
          </a:p>
          <a:p>
            <a:pPr algn="ctr"/>
            <a:r>
              <a:rPr lang="ru-RU" sz="1400" b="1" dirty="0"/>
              <a:t>М</a:t>
            </a:r>
            <a:r>
              <a:rPr lang="ru-RU" sz="1400" b="1" dirty="0" smtClean="0"/>
              <a:t>естная администрация</a:t>
            </a:r>
            <a:endParaRPr lang="ru-RU" sz="1400" dirty="0"/>
          </a:p>
        </p:txBody>
      </p:sp>
      <p:pic>
        <p:nvPicPr>
          <p:cNvPr id="12" name="Picture 4" descr="http://baykalovo.ikso.org/index.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" y="827835"/>
            <a:ext cx="2563088" cy="16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0700" y="1628800"/>
            <a:ext cx="5869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Муниципальный совет состоит из 10 депутатов. Депутаты избираются на 5 лет жителями внутригородского муниципального образования Санкт-Петербурга муниципальный округ Морской на основе всеобщего равного и прямого избирательного права при тайном голосовании. </a:t>
            </a:r>
          </a:p>
          <a:p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9868" y="3187428"/>
            <a:ext cx="597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Глава </a:t>
            </a:r>
            <a:r>
              <a:rPr lang="ru-RU" sz="1200" dirty="0"/>
              <a:t>муниципального образования избирается муниципальным советом муниципального образования из своего состава сроком на пять лет (Устав МО МО Морской).</a:t>
            </a:r>
            <a:endParaRPr lang="ru-RU" sz="1200" b="1" dirty="0"/>
          </a:p>
          <a:p>
            <a:pPr algn="just"/>
            <a:r>
              <a:rPr lang="ru-RU" sz="1200" dirty="0"/>
              <a:t>    Глава муниципального образования подконтролен и подотчетен населению и муниципальному совету муниципального образования.</a:t>
            </a:r>
          </a:p>
          <a:p>
            <a:pPr algn="just"/>
            <a:r>
              <a:rPr lang="ru-RU" sz="1200" dirty="0"/>
              <a:t>    Глава муниципального образования представляет муниципальному совету муниципального образования ежегодные отчеты о результатах своей деятельности.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8022" y="5643246"/>
            <a:ext cx="586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Местная </a:t>
            </a:r>
            <a:r>
              <a:rPr lang="ru-RU" sz="1200" dirty="0"/>
              <a:t>администрация наделяется уставом муниципального образования полномочиями по решению вопросов местного значения и полномочиями для осуществления отдельных государственных полномочий, переданных органам местного самоуправления федеральными законами и законами субъектов Российской Федерации.</a:t>
            </a:r>
          </a:p>
          <a:p>
            <a:endParaRPr lang="ru-RU" sz="12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92" y="2780928"/>
            <a:ext cx="2537568" cy="169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6579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Глава </a:t>
            </a:r>
            <a:r>
              <a:rPr lang="ru-RU" sz="1200" dirty="0"/>
              <a:t>местной администрации:</a:t>
            </a:r>
          </a:p>
          <a:p>
            <a:pPr algn="just"/>
            <a:r>
              <a:rPr lang="ru-RU" sz="1200" dirty="0"/>
              <a:t>1) подконтролен и подотчетен муниципальному совету муниципального образования;</a:t>
            </a:r>
          </a:p>
          <a:p>
            <a:pPr algn="just"/>
            <a:r>
              <a:rPr lang="ru-RU" sz="1200" dirty="0"/>
              <a:t>2) представляет муниципальному совету муниципального образования ежегодные отчеты о результатах своей деятельности и деятельности местной администрации, в том числе о решении вопросов, поставленных муниципальным советом муниципального образования;</a:t>
            </a:r>
          </a:p>
          <a:p>
            <a:pPr algn="just"/>
            <a:r>
              <a:rPr lang="ru-RU" sz="1200" dirty="0"/>
              <a:t>3) обеспечивает осуществление местной администрацией полномочий по решению вопросов местного значения и отдельных государственных полномочий, переданных органам местного самоуправления федеральными законами и законами Санкт-Петербурга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Структура местной администрации утверждается муниципальным советом муниципального образования по представлению главы местной </a:t>
            </a:r>
            <a:r>
              <a:rPr lang="ru-RU" sz="1200" dirty="0" smtClean="0"/>
              <a:t>администрации.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92657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548680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Местной администрацией руководит </a:t>
            </a:r>
            <a:r>
              <a:rPr lang="ru-RU" sz="1200" dirty="0" smtClean="0"/>
              <a:t>Глава </a:t>
            </a:r>
            <a:r>
              <a:rPr lang="ru-RU" sz="1200" dirty="0"/>
              <a:t>местной администрации.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Глава местной администрации назначается на должность по контракту, заключаемому по результатам конкурса на замещение указанной должности на пять лет.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014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3119</TotalTime>
  <Words>4683</Words>
  <Application>Microsoft Office PowerPoint</Application>
  <PresentationFormat>Экран (4:3)</PresentationFormat>
  <Paragraphs>571</Paragraphs>
  <Slides>51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Воздушный поток</vt:lpstr>
      <vt:lpstr>БЮДЖЕТ ДЛЯ ГРАЖДАН (к отчету об исполнении местного бюджета внутригородского муниципального образования Санкт-Петербурга муниципальный округ Морской  за 2016 год»)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732</cp:revision>
  <dcterms:created xsi:type="dcterms:W3CDTF">2016-02-10T09:42:35Z</dcterms:created>
  <dcterms:modified xsi:type="dcterms:W3CDTF">2017-03-13T12:41:15Z</dcterms:modified>
</cp:coreProperties>
</file>